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73" r:id="rId2"/>
    <p:sldId id="488" r:id="rId3"/>
    <p:sldId id="515" r:id="rId4"/>
    <p:sldId id="527" r:id="rId5"/>
    <p:sldId id="528" r:id="rId6"/>
    <p:sldId id="529" r:id="rId7"/>
    <p:sldId id="530" r:id="rId8"/>
    <p:sldId id="524" r:id="rId9"/>
    <p:sldId id="52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CC"/>
    <a:srgbClr val="FFCCFF"/>
    <a:srgbClr val="007E39"/>
    <a:srgbClr val="00A84C"/>
    <a:srgbClr val="FF6400"/>
    <a:srgbClr val="5DD5FF"/>
    <a:srgbClr val="00D6AD"/>
    <a:srgbClr val="37FF91"/>
    <a:srgbClr val="F00A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34" autoAdjust="0"/>
    <p:restoredTop sz="93911" autoAdjust="0"/>
  </p:normalViewPr>
  <p:slideViewPr>
    <p:cSldViewPr>
      <p:cViewPr varScale="1">
        <p:scale>
          <a:sx n="114" d="100"/>
          <a:sy n="114" d="100"/>
        </p:scale>
        <p:origin x="1278" y="102"/>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56" d="100"/>
          <a:sy n="56" d="100"/>
        </p:scale>
        <p:origin x="-28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416DA-2082-4286-9CC8-7D8B3884267B}" type="datetimeFigureOut">
              <a:rPr lang="en-US" smtClean="0"/>
              <a:t>1/7/2018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3E3F99-2246-4C7F-82AD-6D3862C709E6}" type="slidenum">
              <a:rPr lang="en-US" smtClean="0"/>
              <a:t>‹#›</a:t>
            </a:fld>
            <a:endParaRPr lang="en-US"/>
          </a:p>
        </p:txBody>
      </p:sp>
    </p:spTree>
    <p:extLst>
      <p:ext uri="{BB962C8B-B14F-4D97-AF65-F5344CB8AC3E}">
        <p14:creationId xmlns:p14="http://schemas.microsoft.com/office/powerpoint/2010/main" val="3810354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2</a:t>
            </a:fld>
            <a:endParaRPr lang="en-US"/>
          </a:p>
        </p:txBody>
      </p:sp>
    </p:spTree>
    <p:extLst>
      <p:ext uri="{BB962C8B-B14F-4D97-AF65-F5344CB8AC3E}">
        <p14:creationId xmlns:p14="http://schemas.microsoft.com/office/powerpoint/2010/main" val="1503279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3</a:t>
            </a:fld>
            <a:endParaRPr lang="en-US"/>
          </a:p>
        </p:txBody>
      </p:sp>
    </p:spTree>
    <p:extLst>
      <p:ext uri="{BB962C8B-B14F-4D97-AF65-F5344CB8AC3E}">
        <p14:creationId xmlns:p14="http://schemas.microsoft.com/office/powerpoint/2010/main" val="1644194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4</a:t>
            </a:fld>
            <a:endParaRPr lang="en-US"/>
          </a:p>
        </p:txBody>
      </p:sp>
    </p:spTree>
    <p:extLst>
      <p:ext uri="{BB962C8B-B14F-4D97-AF65-F5344CB8AC3E}">
        <p14:creationId xmlns:p14="http://schemas.microsoft.com/office/powerpoint/2010/main" val="314181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5</a:t>
            </a:fld>
            <a:endParaRPr lang="en-US"/>
          </a:p>
        </p:txBody>
      </p:sp>
    </p:spTree>
    <p:extLst>
      <p:ext uri="{BB962C8B-B14F-4D97-AF65-F5344CB8AC3E}">
        <p14:creationId xmlns:p14="http://schemas.microsoft.com/office/powerpoint/2010/main" val="2703387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6</a:t>
            </a:fld>
            <a:endParaRPr lang="en-US"/>
          </a:p>
        </p:txBody>
      </p:sp>
    </p:spTree>
    <p:extLst>
      <p:ext uri="{BB962C8B-B14F-4D97-AF65-F5344CB8AC3E}">
        <p14:creationId xmlns:p14="http://schemas.microsoft.com/office/powerpoint/2010/main" val="1515913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7</a:t>
            </a:fld>
            <a:endParaRPr lang="en-US"/>
          </a:p>
        </p:txBody>
      </p:sp>
    </p:spTree>
    <p:extLst>
      <p:ext uri="{BB962C8B-B14F-4D97-AF65-F5344CB8AC3E}">
        <p14:creationId xmlns:p14="http://schemas.microsoft.com/office/powerpoint/2010/main" val="1870314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8</a:t>
            </a:fld>
            <a:endParaRPr lang="en-US"/>
          </a:p>
        </p:txBody>
      </p:sp>
    </p:spTree>
    <p:extLst>
      <p:ext uri="{BB962C8B-B14F-4D97-AF65-F5344CB8AC3E}">
        <p14:creationId xmlns:p14="http://schemas.microsoft.com/office/powerpoint/2010/main" val="1782622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2BE880-BD3C-4FFC-8ADF-AB328B7576D6}" type="slidenum">
              <a:rPr lang="en-US" smtClean="0"/>
              <a:t>9</a:t>
            </a:fld>
            <a:endParaRPr lang="en-US"/>
          </a:p>
        </p:txBody>
      </p:sp>
    </p:spTree>
    <p:extLst>
      <p:ext uri="{BB962C8B-B14F-4D97-AF65-F5344CB8AC3E}">
        <p14:creationId xmlns:p14="http://schemas.microsoft.com/office/powerpoint/2010/main" val="1650617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4" indent="0" algn="ctr">
              <a:buNone/>
              <a:defRPr>
                <a:solidFill>
                  <a:schemeClr val="tx1">
                    <a:tint val="75000"/>
                  </a:schemeClr>
                </a:solidFill>
              </a:defRPr>
            </a:lvl3pPr>
            <a:lvl4pPr marL="1371531"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3" indent="0" algn="ctr">
              <a:buNone/>
              <a:defRPr>
                <a:solidFill>
                  <a:schemeClr val="tx1">
                    <a:tint val="75000"/>
                  </a:schemeClr>
                </a:solidFill>
              </a:defRPr>
            </a:lvl7pPr>
            <a:lvl8pPr marL="3200240" indent="0" algn="ctr">
              <a:buNone/>
              <a:defRPr>
                <a:solidFill>
                  <a:schemeClr val="tx1">
                    <a:tint val="75000"/>
                  </a:schemeClr>
                </a:solidFill>
              </a:defRPr>
            </a:lvl8pPr>
            <a:lvl9pPr marL="365741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0" y="6492887"/>
            <a:ext cx="2133600" cy="365125"/>
          </a:xfrm>
          <a:prstGeom prst="rect">
            <a:avLst/>
          </a:prstGeom>
        </p:spPr>
        <p:txBody>
          <a:bodyPr/>
          <a:lstStyle/>
          <a:p>
            <a:fld id="{B445D000-B61A-42FF-8D4B-C3D616AD425D}" type="datetime1">
              <a:rPr lang="en-US" smtClean="0"/>
              <a:t>1/7/2018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09304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87"/>
            <a:ext cx="2133600" cy="365125"/>
          </a:xfrm>
          <a:prstGeom prst="rect">
            <a:avLst/>
          </a:prstGeom>
        </p:spPr>
        <p:txBody>
          <a:bodyPr/>
          <a:lstStyle/>
          <a:p>
            <a:fld id="{FB8B05FA-7FDA-4D6F-9491-453C19B3C364}" type="datetime1">
              <a:rPr lang="en-US" smtClean="0"/>
              <a:t>1/7/2018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729965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5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87"/>
            <a:ext cx="2133600" cy="365125"/>
          </a:xfrm>
          <a:prstGeom prst="rect">
            <a:avLst/>
          </a:prstGeom>
        </p:spPr>
        <p:txBody>
          <a:bodyPr/>
          <a:lstStyle/>
          <a:p>
            <a:fld id="{B9AFBDC1-8A0E-40ED-9884-2C4063DB8D8C}" type="datetime1">
              <a:rPr lang="en-US" smtClean="0"/>
              <a:t>1/7/2018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1591276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0" y="6492887"/>
            <a:ext cx="2133600" cy="365125"/>
          </a:xfrm>
          <a:prstGeom prst="rect">
            <a:avLst/>
          </a:prstGeom>
        </p:spPr>
        <p:txBody>
          <a:bodyPr/>
          <a:lstStyle>
            <a:lvl1pPr>
              <a:defRPr sz="1200">
                <a:solidFill>
                  <a:schemeClr val="bg1">
                    <a:lumMod val="50000"/>
                  </a:schemeClr>
                </a:solidFill>
              </a:defRPr>
            </a:lvl1pPr>
          </a:lstStyle>
          <a:p>
            <a:fld id="{0D65CEBF-7FAF-4894-8618-589CFAD80380}" type="datetime1">
              <a:rPr lang="en-US" smtClean="0"/>
              <a:t>1/7/2018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005308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77" indent="0">
              <a:buNone/>
              <a:defRPr sz="1801">
                <a:solidFill>
                  <a:schemeClr val="tx1">
                    <a:tint val="75000"/>
                  </a:schemeClr>
                </a:solidFill>
              </a:defRPr>
            </a:lvl2pPr>
            <a:lvl3pPr marL="914354" indent="0">
              <a:buNone/>
              <a:defRPr sz="1600">
                <a:solidFill>
                  <a:schemeClr val="tx1">
                    <a:tint val="75000"/>
                  </a:schemeClr>
                </a:solidFill>
              </a:defRPr>
            </a:lvl3pPr>
            <a:lvl4pPr marL="1371531" indent="0">
              <a:buNone/>
              <a:defRPr sz="1401">
                <a:solidFill>
                  <a:schemeClr val="tx1">
                    <a:tint val="75000"/>
                  </a:schemeClr>
                </a:solidFill>
              </a:defRPr>
            </a:lvl4pPr>
            <a:lvl5pPr marL="1828709" indent="0">
              <a:buNone/>
              <a:defRPr sz="1401">
                <a:solidFill>
                  <a:schemeClr val="tx1">
                    <a:tint val="75000"/>
                  </a:schemeClr>
                </a:solidFill>
              </a:defRPr>
            </a:lvl5pPr>
            <a:lvl6pPr marL="2285886" indent="0">
              <a:buNone/>
              <a:defRPr sz="1401">
                <a:solidFill>
                  <a:schemeClr val="tx1">
                    <a:tint val="75000"/>
                  </a:schemeClr>
                </a:solidFill>
              </a:defRPr>
            </a:lvl6pPr>
            <a:lvl7pPr marL="2743063" indent="0">
              <a:buNone/>
              <a:defRPr sz="1401">
                <a:solidFill>
                  <a:schemeClr val="tx1">
                    <a:tint val="75000"/>
                  </a:schemeClr>
                </a:solidFill>
              </a:defRPr>
            </a:lvl7pPr>
            <a:lvl8pPr marL="3200240" indent="0">
              <a:buNone/>
              <a:defRPr sz="1401">
                <a:solidFill>
                  <a:schemeClr val="tx1">
                    <a:tint val="75000"/>
                  </a:schemeClr>
                </a:solidFill>
              </a:defRPr>
            </a:lvl8pPr>
            <a:lvl9pPr marL="3657417" indent="0">
              <a:buNone/>
              <a:defRPr sz="14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0" y="6492887"/>
            <a:ext cx="2133600" cy="365125"/>
          </a:xfrm>
          <a:prstGeom prst="rect">
            <a:avLst/>
          </a:prstGeom>
        </p:spPr>
        <p:txBody>
          <a:bodyPr/>
          <a:lstStyle/>
          <a:p>
            <a:fld id="{E62926CA-929C-4C4F-9115-F53DC86EEA41}" type="datetime1">
              <a:rPr lang="en-US" smtClean="0"/>
              <a:t>1/7/2018</a:t>
            </a:fld>
            <a:endParaRPr lang="en-US"/>
          </a:p>
        </p:txBody>
      </p:sp>
      <p:sp>
        <p:nvSpPr>
          <p:cNvPr id="5" name="Footer Placeholder 4"/>
          <p:cNvSpPr>
            <a:spLocks noGrp="1"/>
          </p:cNvSpPr>
          <p:nvPr>
            <p:ph type="ftr" sz="quarter" idx="11"/>
          </p:nvPr>
        </p:nvSpPr>
        <p:spPr/>
        <p:txBody>
          <a:bodyPr/>
          <a:lstStyle/>
          <a:p>
            <a:r>
              <a:rPr lang="en-US"/>
              <a:t>EIC Detector R&amp;D AC Meeting @ BNL, 1/18/2018</a:t>
            </a:r>
            <a:endParaRPr lang="en-US" dirty="0"/>
          </a:p>
        </p:txBody>
      </p:sp>
      <p:sp>
        <p:nvSpPr>
          <p:cNvPr id="6" name="Slide Number Placeholder 5"/>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61636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492887"/>
            <a:ext cx="2133600" cy="365125"/>
          </a:xfrm>
          <a:prstGeom prst="rect">
            <a:avLst/>
          </a:prstGeom>
        </p:spPr>
        <p:txBody>
          <a:bodyPr/>
          <a:lstStyle/>
          <a:p>
            <a:fld id="{0A8E9928-EAD8-4C98-91E4-2C07E547DF52}" type="datetime1">
              <a:rPr lang="en-US" smtClean="0"/>
              <a:t>1/7/2018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511957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4" indent="0">
              <a:buNone/>
              <a:defRPr sz="1801"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177" indent="0">
              <a:buNone/>
              <a:defRPr sz="2000" b="1"/>
            </a:lvl2pPr>
            <a:lvl3pPr marL="914354" indent="0">
              <a:buNone/>
              <a:defRPr sz="1801"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1"/>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0" y="6492887"/>
            <a:ext cx="2133600" cy="365125"/>
          </a:xfrm>
          <a:prstGeom prst="rect">
            <a:avLst/>
          </a:prstGeom>
        </p:spPr>
        <p:txBody>
          <a:bodyPr/>
          <a:lstStyle/>
          <a:p>
            <a:fld id="{FA33752D-C1DB-48AB-B551-C8CF73E36D1F}" type="datetime1">
              <a:rPr lang="en-US" smtClean="0"/>
              <a:t>1/7/2018</a:t>
            </a:fld>
            <a:endParaRPr lang="en-US"/>
          </a:p>
        </p:txBody>
      </p:sp>
      <p:sp>
        <p:nvSpPr>
          <p:cNvPr id="8" name="Footer Placeholder 7"/>
          <p:cNvSpPr>
            <a:spLocks noGrp="1"/>
          </p:cNvSpPr>
          <p:nvPr>
            <p:ph type="ftr" sz="quarter" idx="11"/>
          </p:nvPr>
        </p:nvSpPr>
        <p:spPr/>
        <p:txBody>
          <a:bodyPr/>
          <a:lstStyle/>
          <a:p>
            <a:r>
              <a:rPr lang="en-US"/>
              <a:t>EIC Detector R&amp;D AC Meeting @ BNL, 1/18/2018</a:t>
            </a:r>
            <a:endParaRPr lang="en-US" dirty="0"/>
          </a:p>
        </p:txBody>
      </p:sp>
      <p:sp>
        <p:nvSpPr>
          <p:cNvPr id="9" name="Slide Number Placeholder 8"/>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80663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0" y="6492887"/>
            <a:ext cx="2133600" cy="365125"/>
          </a:xfrm>
          <a:prstGeom prst="rect">
            <a:avLst/>
          </a:prstGeom>
        </p:spPr>
        <p:txBody>
          <a:bodyPr/>
          <a:lstStyle/>
          <a:p>
            <a:fld id="{BF0AEA37-9932-41D4-9B32-F085D50CE604}" type="datetime1">
              <a:rPr lang="en-US" smtClean="0"/>
              <a:t>1/7/2018</a:t>
            </a:fld>
            <a:endParaRPr lang="en-US"/>
          </a:p>
        </p:txBody>
      </p:sp>
      <p:sp>
        <p:nvSpPr>
          <p:cNvPr id="4" name="Footer Placeholder 3"/>
          <p:cNvSpPr>
            <a:spLocks noGrp="1"/>
          </p:cNvSpPr>
          <p:nvPr>
            <p:ph type="ftr" sz="quarter" idx="11"/>
          </p:nvPr>
        </p:nvSpPr>
        <p:spPr/>
        <p:txBody>
          <a:bodyPr/>
          <a:lstStyle/>
          <a:p>
            <a:r>
              <a:rPr lang="en-US"/>
              <a:t>EIC Detector R&amp;D AC Meeting @ BNL, 1/18/2018</a:t>
            </a:r>
            <a:endParaRPr lang="en-US" dirty="0"/>
          </a:p>
        </p:txBody>
      </p:sp>
      <p:sp>
        <p:nvSpPr>
          <p:cNvPr id="5" name="Slide Number Placeholder 4"/>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918837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6492887"/>
            <a:ext cx="2133600" cy="365125"/>
          </a:xfrm>
          <a:prstGeom prst="rect">
            <a:avLst/>
          </a:prstGeom>
        </p:spPr>
        <p:txBody>
          <a:bodyPr/>
          <a:lstStyle/>
          <a:p>
            <a:fld id="{1973695A-EEED-468B-A48A-4CD1AED12522}" type="datetime1">
              <a:rPr lang="en-US" smtClean="0"/>
              <a:t>1/7/2018</a:t>
            </a:fld>
            <a:endParaRPr lang="en-US"/>
          </a:p>
        </p:txBody>
      </p:sp>
      <p:sp>
        <p:nvSpPr>
          <p:cNvPr id="3" name="Footer Placeholder 2"/>
          <p:cNvSpPr>
            <a:spLocks noGrp="1"/>
          </p:cNvSpPr>
          <p:nvPr>
            <p:ph type="ftr" sz="quarter" idx="11"/>
          </p:nvPr>
        </p:nvSpPr>
        <p:spPr/>
        <p:txBody>
          <a:bodyPr/>
          <a:lstStyle/>
          <a:p>
            <a:r>
              <a:rPr lang="en-US"/>
              <a:t>EIC Detector R&amp;D AC Meeting @ BNL, 1/18/2018</a:t>
            </a:r>
            <a:endParaRPr lang="en-US" dirty="0"/>
          </a:p>
        </p:txBody>
      </p:sp>
      <p:sp>
        <p:nvSpPr>
          <p:cNvPr id="4" name="Slide Number Placeholder 3"/>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107123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1"/>
            </a:lvl1pPr>
            <a:lvl2pPr marL="457177" indent="0">
              <a:buNone/>
              <a:defRPr sz="1200"/>
            </a:lvl2pPr>
            <a:lvl3pPr marL="914354" indent="0">
              <a:buNone/>
              <a:defRPr sz="1001"/>
            </a:lvl3pPr>
            <a:lvl4pPr marL="1371531"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a:t>Click to edit Master text styles</a:t>
            </a:r>
          </a:p>
        </p:txBody>
      </p:sp>
      <p:sp>
        <p:nvSpPr>
          <p:cNvPr id="5" name="Date Placeholder 4"/>
          <p:cNvSpPr>
            <a:spLocks noGrp="1"/>
          </p:cNvSpPr>
          <p:nvPr>
            <p:ph type="dt" sz="half" idx="10"/>
          </p:nvPr>
        </p:nvSpPr>
        <p:spPr>
          <a:xfrm>
            <a:off x="0" y="6492887"/>
            <a:ext cx="2133600" cy="365125"/>
          </a:xfrm>
          <a:prstGeom prst="rect">
            <a:avLst/>
          </a:prstGeom>
        </p:spPr>
        <p:txBody>
          <a:bodyPr/>
          <a:lstStyle/>
          <a:p>
            <a:fld id="{A89C2325-50D6-4442-BA04-749970721EB8}" type="datetime1">
              <a:rPr lang="en-US" smtClean="0"/>
              <a:t>1/7/2018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2419669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4" indent="0">
              <a:buNone/>
              <a:defRPr sz="2400"/>
            </a:lvl3pPr>
            <a:lvl4pPr marL="1371531"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7"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1"/>
            </a:lvl1pPr>
            <a:lvl2pPr marL="457177" indent="0">
              <a:buNone/>
              <a:defRPr sz="1200"/>
            </a:lvl2pPr>
            <a:lvl3pPr marL="914354" indent="0">
              <a:buNone/>
              <a:defRPr sz="1001"/>
            </a:lvl3pPr>
            <a:lvl4pPr marL="1371531"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7" indent="0">
              <a:buNone/>
              <a:defRPr sz="900"/>
            </a:lvl9pPr>
          </a:lstStyle>
          <a:p>
            <a:pPr lvl="0"/>
            <a:r>
              <a:rPr lang="en-US"/>
              <a:t>Click to edit Master text styles</a:t>
            </a:r>
          </a:p>
        </p:txBody>
      </p:sp>
      <p:sp>
        <p:nvSpPr>
          <p:cNvPr id="5" name="Date Placeholder 4"/>
          <p:cNvSpPr>
            <a:spLocks noGrp="1"/>
          </p:cNvSpPr>
          <p:nvPr>
            <p:ph type="dt" sz="half" idx="10"/>
          </p:nvPr>
        </p:nvSpPr>
        <p:spPr>
          <a:xfrm>
            <a:off x="0" y="6492887"/>
            <a:ext cx="2133600" cy="365125"/>
          </a:xfrm>
          <a:prstGeom prst="rect">
            <a:avLst/>
          </a:prstGeom>
        </p:spPr>
        <p:txBody>
          <a:bodyPr/>
          <a:lstStyle/>
          <a:p>
            <a:fld id="{70E960E5-5B55-463E-A810-F4B1380E3C8B}" type="datetime1">
              <a:rPr lang="en-US" smtClean="0"/>
              <a:t>1/7/2018</a:t>
            </a:fld>
            <a:endParaRPr lang="en-US"/>
          </a:p>
        </p:txBody>
      </p:sp>
      <p:sp>
        <p:nvSpPr>
          <p:cNvPr id="6" name="Footer Placeholder 5"/>
          <p:cNvSpPr>
            <a:spLocks noGrp="1"/>
          </p:cNvSpPr>
          <p:nvPr>
            <p:ph type="ftr" sz="quarter" idx="11"/>
          </p:nvPr>
        </p:nvSpPr>
        <p:spPr/>
        <p:txBody>
          <a:bodyPr/>
          <a:lstStyle/>
          <a:p>
            <a:r>
              <a:rPr lang="en-US"/>
              <a:t>EIC Detector R&amp;D AC Meeting @ BNL, 1/18/2018</a:t>
            </a:r>
            <a:endParaRPr lang="en-US" dirty="0"/>
          </a:p>
        </p:txBody>
      </p:sp>
      <p:sp>
        <p:nvSpPr>
          <p:cNvPr id="7" name="Slide Number Placeholder 6"/>
          <p:cNvSpPr>
            <a:spLocks noGrp="1"/>
          </p:cNvSpPr>
          <p:nvPr>
            <p:ph type="sldNum" sz="quarter" idx="12"/>
          </p:nvPr>
        </p:nvSpPr>
        <p:spPr/>
        <p:txBody>
          <a:bodyPr/>
          <a:lstStyle/>
          <a:p>
            <a:fld id="{DB0E36C9-3AF3-4F25-819E-BE7B4BF519E9}" type="slidenum">
              <a:rPr lang="en-US" smtClean="0"/>
              <a:t>‹#›</a:t>
            </a:fld>
            <a:endParaRPr lang="en-US"/>
          </a:p>
        </p:txBody>
      </p:sp>
    </p:spTree>
    <p:extLst>
      <p:ext uri="{BB962C8B-B14F-4D97-AF65-F5344CB8AC3E}">
        <p14:creationId xmlns:p14="http://schemas.microsoft.com/office/powerpoint/2010/main" val="3561376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0" y="0"/>
            <a:ext cx="6286288" cy="9144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0" y="1531937"/>
            <a:ext cx="9144000" cy="457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49288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EIC Detector R&amp;D AC Meeting @ BNL, 1/18/2018</a:t>
            </a:r>
            <a:endParaRPr lang="en-US" dirty="0"/>
          </a:p>
        </p:txBody>
      </p:sp>
      <p:sp>
        <p:nvSpPr>
          <p:cNvPr id="6" name="Slide Number Placeholder 5"/>
          <p:cNvSpPr>
            <a:spLocks noGrp="1"/>
          </p:cNvSpPr>
          <p:nvPr>
            <p:ph type="sldNum" sz="quarter" idx="4"/>
          </p:nvPr>
        </p:nvSpPr>
        <p:spPr>
          <a:xfrm>
            <a:off x="7010400" y="6492887"/>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0E36C9-3AF3-4F25-819E-BE7B4BF519E9}" type="slidenum">
              <a:rPr lang="en-US" smtClean="0"/>
              <a:t>‹#›</a:t>
            </a:fld>
            <a:endParaRPr lang="en-US"/>
          </a:p>
        </p:txBody>
      </p:sp>
      <p:pic>
        <p:nvPicPr>
          <p:cNvPr id="7" name="Picture 6"/>
          <p:cNvPicPr>
            <a:picLocks noChangeAspect="1"/>
          </p:cNvPicPr>
          <p:nvPr userDrawn="1"/>
        </p:nvPicPr>
        <p:blipFill rotWithShape="1">
          <a:blip r:embed="rId13" cstate="print">
            <a:extLst>
              <a:ext uri="{28A0092B-C50C-407E-A947-70E740481C1C}">
                <a14:useLocalDpi xmlns:a14="http://schemas.microsoft.com/office/drawing/2010/main" val="0"/>
              </a:ext>
            </a:extLst>
          </a:blip>
          <a:srcRect r="6250"/>
          <a:stretch/>
        </p:blipFill>
        <p:spPr>
          <a:xfrm>
            <a:off x="0" y="0"/>
            <a:ext cx="914400" cy="548640"/>
          </a:xfrm>
          <a:prstGeom prst="rect">
            <a:avLst/>
          </a:prstGeom>
        </p:spPr>
      </p:pic>
    </p:spTree>
    <p:extLst>
      <p:ext uri="{BB962C8B-B14F-4D97-AF65-F5344CB8AC3E}">
        <p14:creationId xmlns:p14="http://schemas.microsoft.com/office/powerpoint/2010/main" val="3387637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354" rtl="0" eaLnBrk="1" latinLnBrk="0" hangingPunct="1">
        <a:spcBef>
          <a:spcPct val="0"/>
        </a:spcBef>
        <a:buNone/>
        <a:defRPr sz="3001" kern="1200" baseline="0">
          <a:solidFill>
            <a:schemeClr val="tx2"/>
          </a:solidFill>
          <a:latin typeface="Arial" panose="020B0604020202020204" pitchFamily="34" charset="0"/>
          <a:ea typeface="+mj-ea"/>
          <a:cs typeface="+mj-cs"/>
        </a:defRPr>
      </a:lvl1pPr>
    </p:titleStyle>
    <p:bodyStyle>
      <a:lvl1pPr marL="342882" indent="-342882" algn="l" defTabSz="914354" rtl="0" eaLnBrk="1" latinLnBrk="0" hangingPunct="1">
        <a:spcBef>
          <a:spcPct val="20000"/>
        </a:spcBef>
        <a:buFont typeface="Wingdings" panose="05000000000000000000" pitchFamily="2" charset="2"/>
        <a:buChar char="§"/>
        <a:defRPr sz="1801" kern="1200" baseline="0">
          <a:solidFill>
            <a:schemeClr val="tx1"/>
          </a:solidFill>
          <a:latin typeface="Arial" panose="020B0604020202020204" pitchFamily="34" charset="0"/>
          <a:ea typeface="+mn-ea"/>
          <a:cs typeface="+mn-cs"/>
        </a:defRPr>
      </a:lvl1pPr>
      <a:lvl2pPr marL="742913" indent="-285737" algn="l" defTabSz="914354" rtl="0" eaLnBrk="1" latinLnBrk="0" hangingPunct="1">
        <a:spcBef>
          <a:spcPct val="20000"/>
        </a:spcBef>
        <a:buFont typeface="Wingdings" panose="05000000000000000000" pitchFamily="2" charset="2"/>
        <a:buChar char="§"/>
        <a:defRPr sz="1600" kern="1200" baseline="0">
          <a:solidFill>
            <a:schemeClr val="tx1"/>
          </a:solidFill>
          <a:latin typeface="Arial" panose="020B0604020202020204" pitchFamily="34" charset="0"/>
          <a:ea typeface="+mn-ea"/>
          <a:cs typeface="+mn-cs"/>
        </a:defRPr>
      </a:lvl2pPr>
      <a:lvl3pPr marL="1142943" indent="-228589" algn="l" defTabSz="914354" rtl="0" eaLnBrk="1" latinLnBrk="0" hangingPunct="1">
        <a:spcBef>
          <a:spcPct val="20000"/>
        </a:spcBef>
        <a:buFont typeface="Wingdings" panose="05000000000000000000" pitchFamily="2" charset="2"/>
        <a:buChar char="ü"/>
        <a:defRPr sz="1401" kern="1200" baseline="0">
          <a:solidFill>
            <a:schemeClr val="tx1"/>
          </a:solidFill>
          <a:latin typeface="Arial" panose="020B0604020202020204" pitchFamily="34" charset="0"/>
          <a:ea typeface="+mn-ea"/>
          <a:cs typeface="+mn-cs"/>
        </a:defRPr>
      </a:lvl3pPr>
      <a:lvl4pPr marL="1600121" indent="-228589" algn="l" defTabSz="914354" rtl="0" eaLnBrk="1" latinLnBrk="0" hangingPunct="1">
        <a:spcBef>
          <a:spcPct val="20000"/>
        </a:spcBef>
        <a:buFont typeface="Wingdings" panose="05000000000000000000" pitchFamily="2" charset="2"/>
        <a:buChar char="Ø"/>
        <a:defRPr sz="1200" kern="1200" baseline="0">
          <a:solidFill>
            <a:schemeClr val="tx1"/>
          </a:solidFill>
          <a:latin typeface="Arial" panose="020B0604020202020204" pitchFamily="34" charset="0"/>
          <a:ea typeface="+mn-ea"/>
          <a:cs typeface="+mn-cs"/>
        </a:defRPr>
      </a:lvl4pPr>
      <a:lvl5pPr marL="2057298" indent="-228589" algn="l" defTabSz="914354" rtl="0" eaLnBrk="1" latinLnBrk="0" hangingPunct="1">
        <a:spcBef>
          <a:spcPct val="20000"/>
        </a:spcBef>
        <a:buFont typeface="Wingdings" panose="05000000000000000000" pitchFamily="2" charset="2"/>
        <a:buChar char="Ø"/>
        <a:defRPr sz="1200" kern="1200" baseline="0">
          <a:solidFill>
            <a:schemeClr val="tx1"/>
          </a:solidFill>
          <a:latin typeface="Arial" panose="020B0604020202020204" pitchFamily="34" charset="0"/>
          <a:ea typeface="+mn-ea"/>
          <a:cs typeface="+mn-cs"/>
        </a:defRPr>
      </a:lvl5pPr>
      <a:lvl6pPr marL="251447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1" kern="1200">
          <a:solidFill>
            <a:schemeClr val="tx1"/>
          </a:solidFill>
          <a:latin typeface="+mn-lt"/>
          <a:ea typeface="+mn-ea"/>
          <a:cs typeface="+mn-cs"/>
        </a:defRPr>
      </a:lvl1pPr>
      <a:lvl2pPr marL="457177" algn="l" defTabSz="914354" rtl="0" eaLnBrk="1" latinLnBrk="0" hangingPunct="1">
        <a:defRPr sz="1801" kern="1200">
          <a:solidFill>
            <a:schemeClr val="tx1"/>
          </a:solidFill>
          <a:latin typeface="+mn-lt"/>
          <a:ea typeface="+mn-ea"/>
          <a:cs typeface="+mn-cs"/>
        </a:defRPr>
      </a:lvl2pPr>
      <a:lvl3pPr marL="914354" algn="l" defTabSz="914354" rtl="0" eaLnBrk="1" latinLnBrk="0" hangingPunct="1">
        <a:defRPr sz="1801" kern="1200">
          <a:solidFill>
            <a:schemeClr val="tx1"/>
          </a:solidFill>
          <a:latin typeface="+mn-lt"/>
          <a:ea typeface="+mn-ea"/>
          <a:cs typeface="+mn-cs"/>
        </a:defRPr>
      </a:lvl3pPr>
      <a:lvl4pPr marL="1371531" algn="l" defTabSz="914354" rtl="0" eaLnBrk="1" latinLnBrk="0" hangingPunct="1">
        <a:defRPr sz="1801" kern="1200">
          <a:solidFill>
            <a:schemeClr val="tx1"/>
          </a:solidFill>
          <a:latin typeface="+mn-lt"/>
          <a:ea typeface="+mn-ea"/>
          <a:cs typeface="+mn-cs"/>
        </a:defRPr>
      </a:lvl4pPr>
      <a:lvl5pPr marL="1828709" algn="l" defTabSz="914354" rtl="0" eaLnBrk="1" latinLnBrk="0" hangingPunct="1">
        <a:defRPr sz="1801" kern="1200">
          <a:solidFill>
            <a:schemeClr val="tx1"/>
          </a:solidFill>
          <a:latin typeface="+mn-lt"/>
          <a:ea typeface="+mn-ea"/>
          <a:cs typeface="+mn-cs"/>
        </a:defRPr>
      </a:lvl5pPr>
      <a:lvl6pPr marL="2285886" algn="l" defTabSz="914354" rtl="0" eaLnBrk="1" latinLnBrk="0" hangingPunct="1">
        <a:defRPr sz="1801" kern="1200">
          <a:solidFill>
            <a:schemeClr val="tx1"/>
          </a:solidFill>
          <a:latin typeface="+mn-lt"/>
          <a:ea typeface="+mn-ea"/>
          <a:cs typeface="+mn-cs"/>
        </a:defRPr>
      </a:lvl6pPr>
      <a:lvl7pPr marL="2743063" algn="l" defTabSz="914354" rtl="0" eaLnBrk="1" latinLnBrk="0" hangingPunct="1">
        <a:defRPr sz="1801" kern="1200">
          <a:solidFill>
            <a:schemeClr val="tx1"/>
          </a:solidFill>
          <a:latin typeface="+mn-lt"/>
          <a:ea typeface="+mn-ea"/>
          <a:cs typeface="+mn-cs"/>
        </a:defRPr>
      </a:lvl7pPr>
      <a:lvl8pPr marL="3200240" algn="l" defTabSz="914354" rtl="0" eaLnBrk="1" latinLnBrk="0" hangingPunct="1">
        <a:defRPr sz="1801" kern="1200">
          <a:solidFill>
            <a:schemeClr val="tx1"/>
          </a:solidFill>
          <a:latin typeface="+mn-lt"/>
          <a:ea typeface="+mn-ea"/>
          <a:cs typeface="+mn-cs"/>
        </a:defRPr>
      </a:lvl8pPr>
      <a:lvl9pPr marL="3657417" algn="l" defTabSz="914354"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2.png"/><Relationship Id="rId7" Type="http://schemas.openxmlformats.org/officeDocument/2006/relationships/image" Target="../media/image16.tif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tiff"/><Relationship Id="rId4" Type="http://schemas.openxmlformats.org/officeDocument/2006/relationships/image" Target="../media/image13.png"/><Relationship Id="rId9" Type="http://schemas.openxmlformats.org/officeDocument/2006/relationships/image" Target="../media/image18.tiff"/></Relationships>
</file>

<file path=ppt/slides/_rels/slide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tiff"/><Relationship Id="rId5" Type="http://schemas.openxmlformats.org/officeDocument/2006/relationships/image" Target="../media/image22.tiff"/><Relationship Id="rId4" Type="http://schemas.openxmlformats.org/officeDocument/2006/relationships/image" Target="../media/image21.tiff"/></Relationships>
</file>

<file path=ppt/slides/_rels/slide6.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8.tiff"/><Relationship Id="rId4" Type="http://schemas.openxmlformats.org/officeDocument/2006/relationships/image" Target="../media/image27.tif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4" y="2133609"/>
            <a:ext cx="9144001" cy="1066800"/>
          </a:xfrm>
          <a:prstGeom prst="rect">
            <a:avLst/>
          </a:prstGeom>
        </p:spPr>
        <p:txBody>
          <a:bodyPr vert="horz" lIns="91440" tIns="45721" rIns="91440" bIns="45721" rtlCol="0" anchor="ctr">
            <a:noAutofit/>
          </a:bodyPr>
          <a:lstStyle>
            <a:lvl1pPr algn="ctr" defTabSz="914400" rtl="0" eaLnBrk="1" latinLnBrk="0" hangingPunct="1">
              <a:spcBef>
                <a:spcPct val="0"/>
              </a:spcBef>
              <a:buNone/>
              <a:defRPr sz="3000" kern="1200" baseline="0">
                <a:solidFill>
                  <a:schemeClr val="tx2"/>
                </a:solidFill>
                <a:latin typeface="Arial" panose="020B0604020202020204" pitchFamily="34" charset="0"/>
                <a:ea typeface="+mj-ea"/>
                <a:cs typeface="+mj-cs"/>
              </a:defRPr>
            </a:lvl1pPr>
          </a:lstStyle>
          <a:p>
            <a:pPr>
              <a:lnSpc>
                <a:spcPts val="4000"/>
              </a:lnSpc>
            </a:pPr>
            <a:r>
              <a:rPr lang="en-US" sz="2800" b="1" dirty="0">
                <a:solidFill>
                  <a:srgbClr val="C00000"/>
                </a:solidFill>
                <a:cs typeface="Arial" panose="020B0604020202020204" pitchFamily="34" charset="0"/>
              </a:rPr>
              <a:t>eRD6 Progress Report</a:t>
            </a:r>
          </a:p>
        </p:txBody>
      </p:sp>
      <p:sp>
        <p:nvSpPr>
          <p:cNvPr id="8" name="Subtitle 2"/>
          <p:cNvSpPr>
            <a:spLocks noGrp="1"/>
          </p:cNvSpPr>
          <p:nvPr>
            <p:ph type="subTitle" idx="1"/>
          </p:nvPr>
        </p:nvSpPr>
        <p:spPr>
          <a:xfrm>
            <a:off x="0" y="3200400"/>
            <a:ext cx="9144000" cy="2590799"/>
          </a:xfrm>
        </p:spPr>
        <p:txBody>
          <a:bodyPr>
            <a:normAutofit/>
          </a:bodyPr>
          <a:lstStyle/>
          <a:p>
            <a:pPr>
              <a:lnSpc>
                <a:spcPct val="150000"/>
              </a:lnSpc>
              <a:spcBef>
                <a:spcPts val="601"/>
              </a:spcBef>
            </a:pPr>
            <a:r>
              <a:rPr lang="en-US" sz="2000" b="1" dirty="0">
                <a:solidFill>
                  <a:schemeClr val="tx1"/>
                </a:solidFill>
                <a:cs typeface="Arial" panose="020B0604020202020204" pitchFamily="34" charset="0"/>
              </a:rPr>
              <a:t>Kondo Gnanvo </a:t>
            </a:r>
          </a:p>
          <a:p>
            <a:pPr>
              <a:spcBef>
                <a:spcPts val="601"/>
              </a:spcBef>
            </a:pPr>
            <a:r>
              <a:rPr lang="en-US" sz="1600" dirty="0">
                <a:solidFill>
                  <a:schemeClr val="tx2"/>
                </a:solidFill>
                <a:cs typeface="Arial" panose="020B0604020202020204" pitchFamily="34" charset="0"/>
              </a:rPr>
              <a:t>On Behalf of eRD6</a:t>
            </a:r>
          </a:p>
          <a:p>
            <a:pPr>
              <a:spcBef>
                <a:spcPts val="601"/>
              </a:spcBef>
            </a:pPr>
            <a:endParaRPr lang="en-US" sz="1400" i="1" dirty="0">
              <a:solidFill>
                <a:schemeClr val="tx2"/>
              </a:solidFill>
              <a:cs typeface="Arial" panose="020B0604020202020204" pitchFamily="34" charset="0"/>
            </a:endParaRPr>
          </a:p>
          <a:p>
            <a:pPr algn="l"/>
            <a:endParaRPr lang="en-US" sz="1100" b="1" i="1" dirty="0">
              <a:solidFill>
                <a:srgbClr val="000000"/>
              </a:solidFill>
              <a:cs typeface="Arial" panose="020B0604020202020204" pitchFamily="34" charset="0"/>
            </a:endParaRPr>
          </a:p>
          <a:p>
            <a:r>
              <a:rPr lang="en-US" sz="1600" dirty="0">
                <a:solidFill>
                  <a:schemeClr val="tx1"/>
                </a:solidFill>
                <a:cs typeface="Arial" panose="020B0604020202020204" pitchFamily="34" charset="0"/>
              </a:rPr>
              <a:t>EIC GENERIC DETECTOR R&amp;D ADVISORY COMMITTEE MEETING</a:t>
            </a:r>
          </a:p>
          <a:p>
            <a:r>
              <a:rPr lang="en-US" sz="1600" dirty="0">
                <a:solidFill>
                  <a:schemeClr val="tx2"/>
                </a:solidFill>
                <a:cs typeface="Arial" panose="020B0604020202020204" pitchFamily="34" charset="0"/>
              </a:rPr>
              <a:t>January 18, 2017</a:t>
            </a:r>
          </a:p>
        </p:txBody>
      </p:sp>
    </p:spTree>
    <p:extLst>
      <p:ext uri="{BB962C8B-B14F-4D97-AF65-F5344CB8AC3E}">
        <p14:creationId xmlns:p14="http://schemas.microsoft.com/office/powerpoint/2010/main" val="1847624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2" y="6492885"/>
            <a:ext cx="3581401"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2</a:t>
            </a:fld>
            <a:endParaRPr lang="en-US"/>
          </a:p>
        </p:txBody>
      </p:sp>
      <p:sp>
        <p:nvSpPr>
          <p:cNvPr id="12" name="Title 1">
            <a:extLst>
              <a:ext uri="{FF2B5EF4-FFF2-40B4-BE49-F238E27FC236}">
                <a16:creationId xmlns:a16="http://schemas.microsoft.com/office/drawing/2014/main" id="{36DD7BD2-F8E3-4012-AD92-CB1DC92BA3F7}"/>
              </a:ext>
            </a:extLst>
          </p:cNvPr>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Consortium: </a:t>
            </a:r>
            <a:r>
              <a:rPr lang="en-US" sz="2400" dirty="0">
                <a:solidFill>
                  <a:schemeClr val="tx2"/>
                </a:solidFill>
                <a:latin typeface="Arial" panose="020B0604020202020204" pitchFamily="34" charset="0"/>
                <a:cs typeface="Arial" panose="020B0604020202020204" pitchFamily="34" charset="0"/>
              </a:rPr>
              <a:t>What was achieved the past period</a:t>
            </a:r>
          </a:p>
        </p:txBody>
      </p:sp>
      <p:sp>
        <p:nvSpPr>
          <p:cNvPr id="11" name="Rectangle 10">
            <a:extLst>
              <a:ext uri="{FF2B5EF4-FFF2-40B4-BE49-F238E27FC236}">
                <a16:creationId xmlns:a16="http://schemas.microsoft.com/office/drawing/2014/main" id="{63E8E2AF-9BEC-4800-B4BA-1A09A5A5422C}"/>
              </a:ext>
            </a:extLst>
          </p:cNvPr>
          <p:cNvSpPr/>
          <p:nvPr/>
        </p:nvSpPr>
        <p:spPr>
          <a:xfrm>
            <a:off x="0" y="690815"/>
            <a:ext cx="9144000" cy="5786199"/>
          </a:xfrm>
          <a:prstGeom prst="rect">
            <a:avLst/>
          </a:prstGeom>
        </p:spPr>
        <p:txBody>
          <a:bodyPr wrap="square">
            <a:spAutoFit/>
          </a:bodyPr>
          <a:lstStyle/>
          <a:p>
            <a:pPr marL="171442" indent="-171442" algn="just">
              <a:lnSpc>
                <a:spcPts val="1801"/>
              </a:lnSpc>
              <a:spcBef>
                <a:spcPts val="1200"/>
              </a:spcBef>
              <a:buFont typeface="Wingdings" panose="05000000000000000000" pitchFamily="2" charset="2"/>
              <a:buChar char="v"/>
            </a:pPr>
            <a:r>
              <a:rPr lang="en-US" sz="1200" b="1" dirty="0">
                <a:solidFill>
                  <a:schemeClr val="tx2"/>
                </a:solidFill>
                <a:latin typeface="Arial" panose="020B0604020202020204" pitchFamily="34" charset="0"/>
                <a:cs typeface="Arial" panose="020B0604020202020204" pitchFamily="34" charset="0"/>
              </a:rPr>
              <a:t>Brookhaven National Laboratory (BNL)</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Optimization of the zigzag pad readout pattern parameters, fabrication of PCB with this readout pattern and measurement of the relative position resolution in the lab</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Refining the analysis of the beam test results from TPC-C prototype, </a:t>
            </a:r>
            <a:r>
              <a:rPr lang="en-US" sz="1200" b="1" i="1" dirty="0">
                <a:latin typeface="Arial" panose="020B0604020202020204" pitchFamily="34" charset="0"/>
                <a:cs typeface="Arial" panose="020B0604020202020204" pitchFamily="34" charset="0"/>
              </a:rPr>
              <a:t>(in collaboration with SBU)</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Draft paper for submission to IEEE TNS</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Initial results from TPC gas studies </a:t>
            </a:r>
          </a:p>
          <a:p>
            <a:pPr marL="171442" indent="-171442" algn="just">
              <a:lnSpc>
                <a:spcPts val="1801"/>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Florida Institute Of Technology (FIT)</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Inspection of the zigzag structure under a microscope of large readout board and HV test of the common GEM foil </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In-home production of the outer carbon fiber frames completed and mechanically tested and validated</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Manuscript on the performance of improved zigzag structures in preparation for NIM A</a:t>
            </a:r>
          </a:p>
          <a:p>
            <a:pPr marL="171442" indent="-171442" algn="just">
              <a:lnSpc>
                <a:spcPts val="1801"/>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INFN Trieste</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Test of novel materials for the THGEM PCB</a:t>
            </a:r>
          </a:p>
          <a:p>
            <a:pPr marL="354312" lvl="1"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Development of resistive MM by discrete elements with miniaturized pad size</a:t>
            </a:r>
          </a:p>
          <a:p>
            <a:pPr marL="171442" indent="-171442" algn="just">
              <a:lnSpc>
                <a:spcPts val="1801"/>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Stony Brook University (SBU)</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Procurement of all needed equipment for the upgrade of existing </a:t>
            </a:r>
            <a:r>
              <a:rPr lang="en-US" sz="1200" dirty="0" err="1">
                <a:latin typeface="Arial" panose="020B0604020202020204" pitchFamily="34" charset="0"/>
                <a:cs typeface="Arial" panose="020B0604020202020204" pitchFamily="34" charset="0"/>
              </a:rPr>
              <a:t>CsI</a:t>
            </a:r>
            <a:r>
              <a:rPr lang="en-US" sz="1200" dirty="0">
                <a:latin typeface="Arial" panose="020B0604020202020204" pitchFamily="34" charset="0"/>
                <a:cs typeface="Arial" panose="020B0604020202020204" pitchFamily="34" charset="0"/>
              </a:rPr>
              <a:t> evaporator</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Preparation of the evaporation equipment to be installed into the evaporator</a:t>
            </a:r>
          </a:p>
          <a:p>
            <a:pPr marL="171442" indent="-171442" algn="just">
              <a:lnSpc>
                <a:spcPts val="1801"/>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University Of Virginia (UVa)</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Aging test of Cr-GEM with x-ray and validation of double zebra connection scheme on small GEM prototype</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Finalize large U-V strips readout and zebra connection and support frame design. </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Production of the board and the zebra connection pieces is ongoing at CERN.</a:t>
            </a:r>
          </a:p>
          <a:p>
            <a:pPr marL="171442" indent="-171442" algn="just">
              <a:lnSpc>
                <a:spcPts val="1801"/>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Yale University</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Hybrid Gain Structure for TPC read-out – 2 GEMs plus Micromegas (2-GEMs + MMG).</a:t>
            </a:r>
          </a:p>
          <a:p>
            <a:pPr marL="354312" indent="-171442" algn="just">
              <a:lnSpc>
                <a:spcPts val="1801"/>
              </a:lnSpc>
              <a:buFont typeface="Wingdings" panose="05000000000000000000" pitchFamily="2" charset="2"/>
              <a:buChar char="§"/>
            </a:pPr>
            <a:r>
              <a:rPr lang="en-US" sz="1200" dirty="0">
                <a:latin typeface="Arial" panose="020B0604020202020204" pitchFamily="34" charset="0"/>
                <a:cs typeface="Arial" panose="020B0604020202020204" pitchFamily="34" charset="0"/>
              </a:rPr>
              <a:t>Multi-element stacked gated grid</a:t>
            </a:r>
          </a:p>
        </p:txBody>
      </p:sp>
    </p:spTree>
    <p:extLst>
      <p:ext uri="{BB962C8B-B14F-4D97-AF65-F5344CB8AC3E}">
        <p14:creationId xmlns:p14="http://schemas.microsoft.com/office/powerpoint/2010/main" val="4293747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AE42A77-978D-441D-B6EB-F324D37623EC}"/>
              </a:ext>
            </a:extLst>
          </p:cNvPr>
          <p:cNvGrpSpPr>
            <a:grpSpLocks noChangeAspect="1"/>
          </p:cNvGrpSpPr>
          <p:nvPr/>
        </p:nvGrpSpPr>
        <p:grpSpPr>
          <a:xfrm>
            <a:off x="23292" y="2819400"/>
            <a:ext cx="5303520" cy="3794321"/>
            <a:chOff x="4572000" y="680028"/>
            <a:chExt cx="4572000" cy="3270964"/>
          </a:xfrm>
        </p:grpSpPr>
        <p:sp>
          <p:nvSpPr>
            <p:cNvPr id="12" name="TextBox 11">
              <a:extLst>
                <a:ext uri="{FF2B5EF4-FFF2-40B4-BE49-F238E27FC236}">
                  <a16:creationId xmlns:a16="http://schemas.microsoft.com/office/drawing/2014/main" id="{C356E315-76D9-494F-8433-5808B4E6246E}"/>
                </a:ext>
              </a:extLst>
            </p:cNvPr>
            <p:cNvSpPr txBox="1"/>
            <p:nvPr/>
          </p:nvSpPr>
          <p:spPr>
            <a:xfrm>
              <a:off x="4572000" y="680028"/>
              <a:ext cx="4532888" cy="212259"/>
            </a:xfrm>
            <a:prstGeom prst="rect">
              <a:avLst/>
            </a:prstGeom>
            <a:noFill/>
          </p:spPr>
          <p:txBody>
            <a:bodyPr wrap="square" rtlCol="0">
              <a:spAutoFit/>
            </a:bodyPr>
            <a:lstStyle/>
            <a:p>
              <a:pPr algn="ctr"/>
              <a:r>
                <a:rPr lang="en-US" sz="1000" b="1" dirty="0">
                  <a:latin typeface="Times New Roman" panose="02020603050405020304" pitchFamily="18" charset="0"/>
                  <a:cs typeface="Times New Roman" panose="02020603050405020304" pitchFamily="18" charset="0"/>
                </a:rPr>
                <a:t>2D U-V strip flexible readout &amp; components of  double side zebra connection</a:t>
              </a:r>
            </a:p>
          </p:txBody>
        </p:sp>
        <p:pic>
          <p:nvPicPr>
            <p:cNvPr id="3" name="Picture 2">
              <a:extLst>
                <a:ext uri="{FF2B5EF4-FFF2-40B4-BE49-F238E27FC236}">
                  <a16:creationId xmlns:a16="http://schemas.microsoft.com/office/drawing/2014/main" id="{957054FA-41B7-4889-ADF0-1C9F29BF5DA8}"/>
                </a:ext>
              </a:extLst>
            </p:cNvPr>
            <p:cNvPicPr>
              <a:picLocks noChangeAspect="1"/>
            </p:cNvPicPr>
            <p:nvPr/>
          </p:nvPicPr>
          <p:blipFill>
            <a:blip r:embed="rId3"/>
            <a:stretch>
              <a:fillRect/>
            </a:stretch>
          </p:blipFill>
          <p:spPr>
            <a:xfrm>
              <a:off x="4572000" y="870721"/>
              <a:ext cx="4572000" cy="3080271"/>
            </a:xfrm>
            <a:prstGeom prst="rect">
              <a:avLst/>
            </a:prstGeom>
          </p:spPr>
        </p:pic>
      </p:grpSp>
      <p:sp>
        <p:nvSpPr>
          <p:cNvPr id="2" name="Footer Placeholder 1"/>
          <p:cNvSpPr>
            <a:spLocks noGrp="1"/>
          </p:cNvSpPr>
          <p:nvPr>
            <p:ph type="ftr" sz="quarter" idx="11"/>
          </p:nvPr>
        </p:nvSpPr>
        <p:spPr>
          <a:xfrm>
            <a:off x="3124209" y="6492885"/>
            <a:ext cx="3505200" cy="365125"/>
          </a:xfrm>
        </p:spPr>
        <p:txBody>
          <a:bodyPr/>
          <a:lstStyle/>
          <a:p>
            <a:r>
              <a:rPr lang="en-US"/>
              <a:t>EIC Detector R&amp;D AC Meeting @ BNL, 1/18/2018</a:t>
            </a:r>
            <a:endParaRPr lang="en-US" dirty="0"/>
          </a:p>
        </p:txBody>
      </p:sp>
      <p:sp>
        <p:nvSpPr>
          <p:cNvPr id="25" name="Title 1"/>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Large FT GEM Prototype Assembly</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3</a:t>
            </a:fld>
            <a:endParaRPr lang="en-US" dirty="0"/>
          </a:p>
        </p:txBody>
      </p:sp>
      <p:sp>
        <p:nvSpPr>
          <p:cNvPr id="16" name="Rectangle 15">
            <a:extLst>
              <a:ext uri="{FF2B5EF4-FFF2-40B4-BE49-F238E27FC236}">
                <a16:creationId xmlns:a16="http://schemas.microsoft.com/office/drawing/2014/main" id="{0659D43E-3895-4646-97AC-B1CFD3F57FCD}"/>
              </a:ext>
            </a:extLst>
          </p:cNvPr>
          <p:cNvSpPr/>
          <p:nvPr/>
        </p:nvSpPr>
        <p:spPr>
          <a:xfrm>
            <a:off x="0" y="533400"/>
            <a:ext cx="5591396" cy="2323713"/>
          </a:xfrm>
          <a:prstGeom prst="rect">
            <a:avLst/>
          </a:prstGeom>
        </p:spPr>
        <p:txBody>
          <a:bodyPr wrap="square">
            <a:spAutoFit/>
          </a:bodyPr>
          <a:lstStyle/>
          <a:p>
            <a:pPr marL="171442" indent="-171442" algn="just">
              <a:lnSpc>
                <a:spcPts val="1800"/>
              </a:lnSpc>
              <a:spcBef>
                <a:spcPts val="1200"/>
              </a:spcBef>
              <a:buFont typeface="Wingdings" panose="05000000000000000000" pitchFamily="2" charset="2"/>
              <a:buChar char="v"/>
            </a:pPr>
            <a:r>
              <a:rPr lang="en-US" sz="1200" b="1" dirty="0">
                <a:solidFill>
                  <a:schemeClr val="tx2"/>
                </a:solidFill>
                <a:latin typeface="Arial" panose="020B0604020202020204" pitchFamily="34" charset="0"/>
                <a:cs typeface="Arial" panose="020B0604020202020204" pitchFamily="34" charset="0"/>
              </a:rPr>
              <a:t>U-V strips readout &amp; all pieces for Zebra connection available</a:t>
            </a:r>
          </a:p>
          <a:p>
            <a:pPr marL="365760" lvl="1" indent="-182880" algn="just">
              <a:lnSpc>
                <a:spcPts val="1800"/>
              </a:lnSpc>
              <a:buFont typeface="Wingdings" panose="05000000000000000000" pitchFamily="2" charset="2"/>
              <a:buChar char="§"/>
            </a:pPr>
            <a:r>
              <a:rPr lang="en-US" sz="1200" dirty="0">
                <a:latin typeface="Arial" panose="020B0604020202020204" pitchFamily="34" charset="0"/>
                <a:cs typeface="Arial" panose="020B0604020202020204" pitchFamily="34" charset="0"/>
              </a:rPr>
              <a:t>All mechanical parts for the double sided zebra procured from CERM </a:t>
            </a:r>
          </a:p>
          <a:p>
            <a:pPr marL="548613" lvl="2" indent="-182871" algn="just">
              <a:lnSpc>
                <a:spcPts val="1800"/>
              </a:lnSpc>
              <a:buFont typeface="Cambria Math" panose="02040503050406030204" pitchFamily="18" charset="0"/>
              <a:buChar char="⇨"/>
            </a:pPr>
            <a:r>
              <a:rPr lang="en-US" sz="1200" dirty="0">
                <a:latin typeface="Arial" panose="020B0604020202020204" pitchFamily="34" charset="0"/>
                <a:cs typeface="Arial" panose="020B0604020202020204" pitchFamily="34" charset="0"/>
              </a:rPr>
              <a:t>10 Zebra-to-Panasonic interface card and 10 zebra holders</a:t>
            </a:r>
          </a:p>
          <a:p>
            <a:pPr marL="171442" indent="-171442" algn="just">
              <a:lnSpc>
                <a:spcPts val="1800"/>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Two sets of frames design to reduce production cost</a:t>
            </a:r>
          </a:p>
          <a:p>
            <a:pPr marL="365760" lvl="1" indent="-182880" algn="just">
              <a:lnSpc>
                <a:spcPts val="1800"/>
              </a:lnSpc>
              <a:buFont typeface="Wingdings" panose="05000000000000000000" pitchFamily="2" charset="2"/>
              <a:buChar char="§"/>
            </a:pPr>
            <a:r>
              <a:rPr lang="en-US" sz="1200" b="1" dirty="0">
                <a:solidFill>
                  <a:prstClr val="black"/>
                </a:solidFill>
                <a:latin typeface="Arial" panose="020B0604020202020204" pitchFamily="34" charset="0"/>
                <a:cs typeface="Arial" panose="020B0604020202020204" pitchFamily="34" charset="0"/>
              </a:rPr>
              <a:t>High cost: </a:t>
            </a:r>
            <a:r>
              <a:rPr lang="en-US" sz="1200" dirty="0">
                <a:solidFill>
                  <a:prstClr val="black"/>
                </a:solidFill>
                <a:latin typeface="Arial" panose="020B0604020202020204" pitchFamily="34" charset="0"/>
                <a:cs typeface="Arial" panose="020B0604020202020204" pitchFamily="34" charset="0"/>
              </a:rPr>
              <a:t>PERMAGLAS &amp; spacers; production by RESARM (Belgium)</a:t>
            </a:r>
          </a:p>
          <a:p>
            <a:pPr marL="365760" lvl="1" indent="-182880" algn="just">
              <a:lnSpc>
                <a:spcPts val="1800"/>
              </a:lnSpc>
              <a:buFont typeface="Wingdings" panose="05000000000000000000" pitchFamily="2" charset="2"/>
              <a:buChar char="§"/>
            </a:pPr>
            <a:r>
              <a:rPr lang="en-US" sz="1200" b="1" dirty="0">
                <a:solidFill>
                  <a:prstClr val="black"/>
                </a:solidFill>
                <a:latin typeface="Arial" panose="020B0604020202020204" pitchFamily="34" charset="0"/>
                <a:cs typeface="Arial" panose="020B0604020202020204" pitchFamily="34" charset="0"/>
              </a:rPr>
              <a:t>Low cost: </a:t>
            </a:r>
            <a:r>
              <a:rPr lang="en-US" sz="1200" dirty="0">
                <a:solidFill>
                  <a:prstClr val="black"/>
                </a:solidFill>
                <a:latin typeface="Arial" panose="020B0604020202020204" pitchFamily="34" charset="0"/>
                <a:cs typeface="Arial" panose="020B0604020202020204" pitchFamily="34" charset="0"/>
              </a:rPr>
              <a:t>Outer &amp; gas window G10 frames; production @ UVa</a:t>
            </a:r>
            <a:endParaRPr lang="en-US" sz="1200" dirty="0">
              <a:solidFill>
                <a:srgbClr val="1F497D"/>
              </a:solidFill>
              <a:latin typeface="Arial" panose="020B0604020202020204" pitchFamily="34" charset="0"/>
              <a:cs typeface="Arial" panose="020B0604020202020204" pitchFamily="34" charset="0"/>
            </a:endParaRPr>
          </a:p>
          <a:p>
            <a:pPr marL="171442" indent="-171442" algn="just">
              <a:lnSpc>
                <a:spcPts val="1800"/>
              </a:lnSpc>
              <a:spcBef>
                <a:spcPts val="601"/>
              </a:spcBef>
              <a:buFont typeface="Wingdings" panose="05000000000000000000" pitchFamily="2" charset="2"/>
              <a:buChar char="v"/>
            </a:pPr>
            <a:r>
              <a:rPr lang="en-US" sz="1200" b="1" dirty="0">
                <a:solidFill>
                  <a:srgbClr val="1F497D"/>
                </a:solidFill>
                <a:latin typeface="Arial" panose="020B0604020202020204" pitchFamily="34" charset="0"/>
                <a:cs typeface="Arial" panose="020B0604020202020204" pitchFamily="34" charset="0"/>
              </a:rPr>
              <a:t>Plans for the coming months:</a:t>
            </a:r>
          </a:p>
          <a:p>
            <a:pPr marL="365760" lvl="1" indent="-182880" algn="just">
              <a:lnSpc>
                <a:spcPts val="1800"/>
              </a:lnSpc>
              <a:buFont typeface="Wingdings" panose="05000000000000000000" pitchFamily="2" charset="2"/>
              <a:buChar char="§"/>
            </a:pPr>
            <a:r>
              <a:rPr lang="en-US" sz="1200" dirty="0">
                <a:solidFill>
                  <a:prstClr val="black"/>
                </a:solidFill>
                <a:latin typeface="Arial" panose="020B0604020202020204" pitchFamily="34" charset="0"/>
                <a:cs typeface="Arial" panose="020B0604020202020204" pitchFamily="34" charset="0"/>
              </a:rPr>
              <a:t>Complete the design and procurement of the low cost frames </a:t>
            </a:r>
          </a:p>
          <a:p>
            <a:pPr marL="365760" lvl="1" indent="-182880" algn="just">
              <a:lnSpc>
                <a:spcPts val="1800"/>
              </a:lnSpc>
              <a:buFont typeface="Wingdings" panose="05000000000000000000" pitchFamily="2" charset="2"/>
              <a:buChar char="§"/>
            </a:pPr>
            <a:r>
              <a:rPr lang="en-US" sz="1200" dirty="0">
                <a:solidFill>
                  <a:prstClr val="black"/>
                </a:solidFill>
                <a:latin typeface="Arial" panose="020B0604020202020204" pitchFamily="34" charset="0"/>
                <a:cs typeface="Arial" panose="020B0604020202020204" pitchFamily="34" charset="0"/>
              </a:rPr>
              <a:t>Refurbishment of existing Clean Room tools for the assembly</a:t>
            </a:r>
          </a:p>
        </p:txBody>
      </p:sp>
      <p:grpSp>
        <p:nvGrpSpPr>
          <p:cNvPr id="108" name="Group 107">
            <a:extLst>
              <a:ext uri="{FF2B5EF4-FFF2-40B4-BE49-F238E27FC236}">
                <a16:creationId xmlns:a16="http://schemas.microsoft.com/office/drawing/2014/main" id="{3626DBA4-B937-4B10-ABAA-6769C84B0B7C}"/>
              </a:ext>
            </a:extLst>
          </p:cNvPr>
          <p:cNvGrpSpPr>
            <a:grpSpLocks noChangeAspect="1"/>
          </p:cNvGrpSpPr>
          <p:nvPr/>
        </p:nvGrpSpPr>
        <p:grpSpPr>
          <a:xfrm>
            <a:off x="5593080" y="569657"/>
            <a:ext cx="3474720" cy="3008191"/>
            <a:chOff x="5493464" y="576174"/>
            <a:chExt cx="3383280" cy="2929026"/>
          </a:xfrm>
        </p:grpSpPr>
        <p:grpSp>
          <p:nvGrpSpPr>
            <p:cNvPr id="97" name="Group 96">
              <a:extLst>
                <a:ext uri="{FF2B5EF4-FFF2-40B4-BE49-F238E27FC236}">
                  <a16:creationId xmlns:a16="http://schemas.microsoft.com/office/drawing/2014/main" id="{36737180-ADD3-458B-A265-DB86D952F7F4}"/>
                </a:ext>
              </a:extLst>
            </p:cNvPr>
            <p:cNvGrpSpPr>
              <a:grpSpLocks noChangeAspect="1"/>
            </p:cNvGrpSpPr>
            <p:nvPr/>
          </p:nvGrpSpPr>
          <p:grpSpPr>
            <a:xfrm>
              <a:off x="5493464" y="881334"/>
              <a:ext cx="3383280" cy="2623866"/>
              <a:chOff x="166222" y="2391067"/>
              <a:chExt cx="4259073" cy="3303082"/>
            </a:xfrm>
          </p:grpSpPr>
          <p:pic>
            <p:nvPicPr>
              <p:cNvPr id="98" name="Picture 97">
                <a:extLst>
                  <a:ext uri="{FF2B5EF4-FFF2-40B4-BE49-F238E27FC236}">
                    <a16:creationId xmlns:a16="http://schemas.microsoft.com/office/drawing/2014/main" id="{E58A7D24-69FB-4724-B42D-68F59CA36398}"/>
                  </a:ext>
                </a:extLst>
              </p:cNvPr>
              <p:cNvPicPr>
                <a:picLocks noChangeAspect="1"/>
              </p:cNvPicPr>
              <p:nvPr/>
            </p:nvPicPr>
            <p:blipFill>
              <a:blip r:embed="rId4"/>
              <a:stretch>
                <a:fillRect/>
              </a:stretch>
            </p:blipFill>
            <p:spPr>
              <a:xfrm>
                <a:off x="1831671" y="2442208"/>
                <a:ext cx="2593624" cy="1820209"/>
              </a:xfrm>
              <a:prstGeom prst="rect">
                <a:avLst/>
              </a:prstGeom>
              <a:ln>
                <a:noFill/>
              </a:ln>
            </p:spPr>
          </p:pic>
          <p:pic>
            <p:nvPicPr>
              <p:cNvPr id="99" name="pasted-image.png" descr="pasted-image.png">
                <a:extLst>
                  <a:ext uri="{FF2B5EF4-FFF2-40B4-BE49-F238E27FC236}">
                    <a16:creationId xmlns:a16="http://schemas.microsoft.com/office/drawing/2014/main" id="{B0243434-74BF-4AB4-8A5E-58150D29BE7B}"/>
                  </a:ext>
                </a:extLst>
              </p:cNvPr>
              <p:cNvPicPr>
                <a:picLocks noChangeAspect="1"/>
              </p:cNvPicPr>
              <p:nvPr/>
            </p:nvPicPr>
            <p:blipFill>
              <a:blip r:embed="rId5">
                <a:extLst/>
              </a:blip>
              <a:stretch>
                <a:fillRect/>
              </a:stretch>
            </p:blipFill>
            <p:spPr>
              <a:xfrm>
                <a:off x="178788" y="2391067"/>
                <a:ext cx="1184232" cy="2047735"/>
              </a:xfrm>
              <a:prstGeom prst="rect">
                <a:avLst/>
              </a:prstGeom>
              <a:ln w="12700">
                <a:noFill/>
                <a:miter lim="400000"/>
              </a:ln>
            </p:spPr>
          </p:pic>
          <p:cxnSp>
            <p:nvCxnSpPr>
              <p:cNvPr id="100" name="Straight Arrow Connector 99">
                <a:extLst>
                  <a:ext uri="{FF2B5EF4-FFF2-40B4-BE49-F238E27FC236}">
                    <a16:creationId xmlns:a16="http://schemas.microsoft.com/office/drawing/2014/main" id="{DC7B32E7-1788-4C4D-B02A-6C4629000A14}"/>
                  </a:ext>
                </a:extLst>
              </p:cNvPr>
              <p:cNvCxnSpPr>
                <a:cxnSpLocks/>
                <a:stCxn id="98" idx="1"/>
              </p:cNvCxnSpPr>
              <p:nvPr/>
            </p:nvCxnSpPr>
            <p:spPr>
              <a:xfrm flipH="1">
                <a:off x="1134927" y="3352312"/>
                <a:ext cx="696744" cy="285121"/>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6B7D9CDD-77AA-4E21-A301-FD81D8649B29}"/>
                  </a:ext>
                </a:extLst>
              </p:cNvPr>
              <p:cNvCxnSpPr>
                <a:cxnSpLocks/>
                <a:stCxn id="98" idx="1"/>
              </p:cNvCxnSpPr>
              <p:nvPr/>
            </p:nvCxnSpPr>
            <p:spPr>
              <a:xfrm flipH="1">
                <a:off x="1134927" y="3352312"/>
                <a:ext cx="696744" cy="122113"/>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2318539A-10A4-4068-9C88-00DDA5A2F38A}"/>
                  </a:ext>
                </a:extLst>
              </p:cNvPr>
              <p:cNvCxnSpPr>
                <a:cxnSpLocks/>
                <a:stCxn id="98" idx="1"/>
              </p:cNvCxnSpPr>
              <p:nvPr/>
            </p:nvCxnSpPr>
            <p:spPr>
              <a:xfrm flipH="1" flipV="1">
                <a:off x="1177667" y="3073645"/>
                <a:ext cx="654004" cy="278667"/>
              </a:xfrm>
              <a:prstGeom prst="straightConnector1">
                <a:avLst/>
              </a:prstGeom>
              <a:ln w="952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27D1D9E2-A6C2-4148-8A02-E37A0A9A274A}"/>
                  </a:ext>
                </a:extLst>
              </p:cNvPr>
              <p:cNvCxnSpPr>
                <a:cxnSpLocks/>
                <a:stCxn id="98" idx="1"/>
              </p:cNvCxnSpPr>
              <p:nvPr/>
            </p:nvCxnSpPr>
            <p:spPr>
              <a:xfrm flipH="1" flipV="1">
                <a:off x="1177667" y="3286702"/>
                <a:ext cx="654004" cy="65610"/>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pic>
            <p:nvPicPr>
              <p:cNvPr id="104" name="Picture 103">
                <a:extLst>
                  <a:ext uri="{FF2B5EF4-FFF2-40B4-BE49-F238E27FC236}">
                    <a16:creationId xmlns:a16="http://schemas.microsoft.com/office/drawing/2014/main" id="{AE63A250-5100-4776-AC63-64E4383694AD}"/>
                  </a:ext>
                </a:extLst>
              </p:cNvPr>
              <p:cNvPicPr>
                <a:picLocks noChangeAspect="1"/>
              </p:cNvPicPr>
              <p:nvPr/>
            </p:nvPicPr>
            <p:blipFill>
              <a:blip r:embed="rId6"/>
              <a:stretch>
                <a:fillRect/>
              </a:stretch>
            </p:blipFill>
            <p:spPr>
              <a:xfrm>
                <a:off x="166222" y="4413989"/>
                <a:ext cx="1827975" cy="1280160"/>
              </a:xfrm>
              <a:prstGeom prst="rect">
                <a:avLst/>
              </a:prstGeom>
              <a:solidFill>
                <a:schemeClr val="bg1"/>
              </a:solidFill>
              <a:ln>
                <a:noFill/>
              </a:ln>
            </p:spPr>
          </p:pic>
          <p:pic>
            <p:nvPicPr>
              <p:cNvPr id="105" name="Picture 104">
                <a:extLst>
                  <a:ext uri="{FF2B5EF4-FFF2-40B4-BE49-F238E27FC236}">
                    <a16:creationId xmlns:a16="http://schemas.microsoft.com/office/drawing/2014/main" id="{9D427805-FA56-45DB-9047-C32CFDFCA157}"/>
                  </a:ext>
                </a:extLst>
              </p:cNvPr>
              <p:cNvPicPr>
                <a:picLocks noChangeAspect="1"/>
              </p:cNvPicPr>
              <p:nvPr/>
            </p:nvPicPr>
            <p:blipFill>
              <a:blip r:embed="rId7"/>
              <a:stretch>
                <a:fillRect/>
              </a:stretch>
            </p:blipFill>
            <p:spPr>
              <a:xfrm>
                <a:off x="2591350" y="4413989"/>
                <a:ext cx="1770343" cy="1280160"/>
              </a:xfrm>
              <a:prstGeom prst="rect">
                <a:avLst/>
              </a:prstGeom>
              <a:solidFill>
                <a:schemeClr val="bg1"/>
              </a:solidFill>
              <a:ln>
                <a:noFill/>
              </a:ln>
            </p:spPr>
          </p:pic>
        </p:grpSp>
        <p:sp>
          <p:nvSpPr>
            <p:cNvPr id="106" name="Rectangle 105">
              <a:extLst>
                <a:ext uri="{FF2B5EF4-FFF2-40B4-BE49-F238E27FC236}">
                  <a16:creationId xmlns:a16="http://schemas.microsoft.com/office/drawing/2014/main" id="{D42A816D-0DC9-4728-B10B-EB206871068E}"/>
                </a:ext>
              </a:extLst>
            </p:cNvPr>
            <p:cNvSpPr/>
            <p:nvPr/>
          </p:nvSpPr>
          <p:spPr>
            <a:xfrm>
              <a:off x="5506939" y="576174"/>
              <a:ext cx="3356335" cy="294632"/>
            </a:xfrm>
            <a:prstGeom prst="rect">
              <a:avLst/>
            </a:prstGeom>
          </p:spPr>
          <p:txBody>
            <a:bodyPr wrap="square">
              <a:spAutoFit/>
            </a:bodyPr>
            <a:lstStyle/>
            <a:p>
              <a:pPr algn="ctr">
                <a:lnSpc>
                  <a:spcPts val="1801"/>
                </a:lnSpc>
                <a:spcBef>
                  <a:spcPts val="601"/>
                </a:spcBef>
              </a:pPr>
              <a:r>
                <a:rPr lang="en-US" sz="1001" b="1" dirty="0">
                  <a:latin typeface="Arial" panose="020B0604020202020204" pitchFamily="34" charset="0"/>
                  <a:cs typeface="Arial" panose="020B0604020202020204" pitchFamily="34" charset="0"/>
                </a:rPr>
                <a:t>High cost GEM frames with 300 µm spacer grids</a:t>
              </a:r>
            </a:p>
          </p:txBody>
        </p:sp>
      </p:grpSp>
      <p:grpSp>
        <p:nvGrpSpPr>
          <p:cNvPr id="6" name="Group 5">
            <a:extLst>
              <a:ext uri="{FF2B5EF4-FFF2-40B4-BE49-F238E27FC236}">
                <a16:creationId xmlns:a16="http://schemas.microsoft.com/office/drawing/2014/main" id="{BAFBCD41-91B1-4B84-BDF5-A744E3E3BF92}"/>
              </a:ext>
            </a:extLst>
          </p:cNvPr>
          <p:cNvGrpSpPr>
            <a:grpSpLocks noChangeAspect="1"/>
          </p:cNvGrpSpPr>
          <p:nvPr/>
        </p:nvGrpSpPr>
        <p:grpSpPr>
          <a:xfrm>
            <a:off x="5593080" y="3607635"/>
            <a:ext cx="3474720" cy="3045000"/>
            <a:chOff x="5523144" y="3791635"/>
            <a:chExt cx="3383280" cy="2964866"/>
          </a:xfrm>
        </p:grpSpPr>
        <p:grpSp>
          <p:nvGrpSpPr>
            <p:cNvPr id="77" name="Group 76">
              <a:extLst>
                <a:ext uri="{FF2B5EF4-FFF2-40B4-BE49-F238E27FC236}">
                  <a16:creationId xmlns:a16="http://schemas.microsoft.com/office/drawing/2014/main" id="{20424E43-475E-4838-8D52-CC3F51B23CC4}"/>
                </a:ext>
              </a:extLst>
            </p:cNvPr>
            <p:cNvGrpSpPr>
              <a:grpSpLocks noChangeAspect="1"/>
            </p:cNvGrpSpPr>
            <p:nvPr/>
          </p:nvGrpSpPr>
          <p:grpSpPr>
            <a:xfrm>
              <a:off x="5523144" y="4088754"/>
              <a:ext cx="3383280" cy="2667747"/>
              <a:chOff x="4815743" y="2372552"/>
              <a:chExt cx="4235978" cy="3340110"/>
            </a:xfrm>
          </p:grpSpPr>
          <p:pic>
            <p:nvPicPr>
              <p:cNvPr id="78" name="pasted-image.png" descr="pasted-image.png">
                <a:extLst>
                  <a:ext uri="{FF2B5EF4-FFF2-40B4-BE49-F238E27FC236}">
                    <a16:creationId xmlns:a16="http://schemas.microsoft.com/office/drawing/2014/main" id="{97744A25-DC95-4961-84E9-0AFEEA08B55E}"/>
                  </a:ext>
                </a:extLst>
              </p:cNvPr>
              <p:cNvPicPr>
                <a:picLocks noChangeAspect="1"/>
              </p:cNvPicPr>
              <p:nvPr/>
            </p:nvPicPr>
            <p:blipFill>
              <a:blip r:embed="rId8">
                <a:extLst/>
              </a:blip>
              <a:stretch>
                <a:fillRect/>
              </a:stretch>
            </p:blipFill>
            <p:spPr>
              <a:xfrm>
                <a:off x="6461108" y="2372553"/>
                <a:ext cx="1251990" cy="2123418"/>
              </a:xfrm>
              <a:prstGeom prst="rect">
                <a:avLst/>
              </a:prstGeom>
              <a:noFill/>
              <a:ln w="12700">
                <a:miter lim="400000"/>
              </a:ln>
            </p:spPr>
          </p:pic>
          <p:pic>
            <p:nvPicPr>
              <p:cNvPr id="79" name="pasted-image.png" descr="pasted-image.png">
                <a:extLst>
                  <a:ext uri="{FF2B5EF4-FFF2-40B4-BE49-F238E27FC236}">
                    <a16:creationId xmlns:a16="http://schemas.microsoft.com/office/drawing/2014/main" id="{8E60007B-609E-4D61-B5CA-E9265235D256}"/>
                  </a:ext>
                </a:extLst>
              </p:cNvPr>
              <p:cNvPicPr>
                <a:picLocks noChangeAspect="1"/>
              </p:cNvPicPr>
              <p:nvPr/>
            </p:nvPicPr>
            <p:blipFill>
              <a:blip r:embed="rId5">
                <a:extLst/>
              </a:blip>
              <a:stretch>
                <a:fillRect/>
              </a:stretch>
            </p:blipFill>
            <p:spPr>
              <a:xfrm>
                <a:off x="4815743" y="2372552"/>
                <a:ext cx="1202264" cy="2078914"/>
              </a:xfrm>
              <a:prstGeom prst="rect">
                <a:avLst/>
              </a:prstGeom>
              <a:noFill/>
              <a:ln w="12700">
                <a:miter lim="400000"/>
              </a:ln>
            </p:spPr>
          </p:pic>
          <p:cxnSp>
            <p:nvCxnSpPr>
              <p:cNvPr id="80" name="Straight Arrow Connector 79">
                <a:extLst>
                  <a:ext uri="{FF2B5EF4-FFF2-40B4-BE49-F238E27FC236}">
                    <a16:creationId xmlns:a16="http://schemas.microsoft.com/office/drawing/2014/main" id="{9119D719-28F0-4A2E-9BB3-1C5649BE0386}"/>
                  </a:ext>
                </a:extLst>
              </p:cNvPr>
              <p:cNvCxnSpPr>
                <a:cxnSpLocks/>
                <a:stCxn id="78" idx="1"/>
              </p:cNvCxnSpPr>
              <p:nvPr/>
            </p:nvCxnSpPr>
            <p:spPr>
              <a:xfrm flipH="1">
                <a:off x="5910032" y="3434262"/>
                <a:ext cx="551076" cy="636443"/>
              </a:xfrm>
              <a:prstGeom prst="straightConnector1">
                <a:avLst/>
              </a:prstGeom>
              <a:noFill/>
              <a:ln w="95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DC55A768-5E53-496D-A7ED-7165221420B4}"/>
                  </a:ext>
                </a:extLst>
              </p:cNvPr>
              <p:cNvCxnSpPr>
                <a:cxnSpLocks/>
                <a:stCxn id="78" idx="1"/>
              </p:cNvCxnSpPr>
              <p:nvPr/>
            </p:nvCxnSpPr>
            <p:spPr>
              <a:xfrm flipH="1">
                <a:off x="5910032" y="3434262"/>
                <a:ext cx="551076" cy="410006"/>
              </a:xfrm>
              <a:prstGeom prst="straightConnector1">
                <a:avLst/>
              </a:prstGeom>
              <a:noFill/>
              <a:ln w="952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DA3CD9BC-7A44-4AC5-A19F-50597FBDEB1F}"/>
                  </a:ext>
                </a:extLst>
              </p:cNvPr>
              <p:cNvCxnSpPr>
                <a:cxnSpLocks/>
                <a:stCxn id="78" idx="1"/>
              </p:cNvCxnSpPr>
              <p:nvPr/>
            </p:nvCxnSpPr>
            <p:spPr>
              <a:xfrm flipH="1" flipV="1">
                <a:off x="5910032" y="2890084"/>
                <a:ext cx="551076" cy="544178"/>
              </a:xfrm>
              <a:prstGeom prst="straightConnector1">
                <a:avLst/>
              </a:prstGeom>
              <a:noFill/>
              <a:ln w="952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0B0CECF1-C7F0-4007-815A-EB9735679D11}"/>
                  </a:ext>
                </a:extLst>
              </p:cNvPr>
              <p:cNvCxnSpPr>
                <a:cxnSpLocks/>
                <a:stCxn id="78" idx="1"/>
              </p:cNvCxnSpPr>
              <p:nvPr/>
            </p:nvCxnSpPr>
            <p:spPr>
              <a:xfrm flipH="1" flipV="1">
                <a:off x="5910032" y="2713064"/>
                <a:ext cx="551076" cy="721198"/>
              </a:xfrm>
              <a:prstGeom prst="straightConnector1">
                <a:avLst/>
              </a:prstGeom>
              <a:noFill/>
              <a:ln w="952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84" name="pasted-image.png" descr="pasted-image.png">
                <a:extLst>
                  <a:ext uri="{FF2B5EF4-FFF2-40B4-BE49-F238E27FC236}">
                    <a16:creationId xmlns:a16="http://schemas.microsoft.com/office/drawing/2014/main" id="{D7856A27-7425-43D7-96B0-1D04A1152ED1}"/>
                  </a:ext>
                </a:extLst>
              </p:cNvPr>
              <p:cNvPicPr>
                <a:picLocks noChangeAspect="1"/>
              </p:cNvPicPr>
              <p:nvPr/>
            </p:nvPicPr>
            <p:blipFill>
              <a:blip r:embed="rId9">
                <a:extLst/>
              </a:blip>
              <a:stretch>
                <a:fillRect/>
              </a:stretch>
            </p:blipFill>
            <p:spPr>
              <a:xfrm rot="5400000">
                <a:off x="6428260" y="4149372"/>
                <a:ext cx="1108754" cy="2017826"/>
              </a:xfrm>
              <a:prstGeom prst="rect">
                <a:avLst/>
              </a:prstGeom>
              <a:noFill/>
              <a:ln w="12700">
                <a:miter lim="400000"/>
              </a:ln>
            </p:spPr>
          </p:pic>
          <p:pic>
            <p:nvPicPr>
              <p:cNvPr id="85" name="pasted-image.png" descr="pasted-image.png">
                <a:extLst>
                  <a:ext uri="{FF2B5EF4-FFF2-40B4-BE49-F238E27FC236}">
                    <a16:creationId xmlns:a16="http://schemas.microsoft.com/office/drawing/2014/main" id="{27DE82A3-E4CF-45FC-9CAA-7C6D86A24D76}"/>
                  </a:ext>
                </a:extLst>
              </p:cNvPr>
              <p:cNvPicPr>
                <a:picLocks noChangeAspect="1"/>
              </p:cNvPicPr>
              <p:nvPr/>
            </p:nvPicPr>
            <p:blipFill>
              <a:blip r:embed="rId10">
                <a:extLst/>
              </a:blip>
              <a:stretch>
                <a:fillRect/>
              </a:stretch>
            </p:blipFill>
            <p:spPr>
              <a:xfrm>
                <a:off x="4889961" y="4866109"/>
                <a:ext cx="1008945" cy="692971"/>
              </a:xfrm>
              <a:prstGeom prst="rect">
                <a:avLst/>
              </a:prstGeom>
              <a:noFill/>
              <a:ln w="9525">
                <a:solidFill>
                  <a:srgbClr val="0000FF"/>
                </a:solidFill>
                <a:miter lim="400000"/>
              </a:ln>
            </p:spPr>
          </p:pic>
          <p:pic>
            <p:nvPicPr>
              <p:cNvPr id="86" name="pasted-image.png" descr="pasted-image.png">
                <a:extLst>
                  <a:ext uri="{FF2B5EF4-FFF2-40B4-BE49-F238E27FC236}">
                    <a16:creationId xmlns:a16="http://schemas.microsoft.com/office/drawing/2014/main" id="{353392AD-0C2A-4E27-BE75-465E4E4A5F5D}"/>
                  </a:ext>
                </a:extLst>
              </p:cNvPr>
              <p:cNvPicPr>
                <a:picLocks noChangeAspect="1"/>
              </p:cNvPicPr>
              <p:nvPr/>
            </p:nvPicPr>
            <p:blipFill>
              <a:blip r:embed="rId11">
                <a:extLst/>
              </a:blip>
              <a:stretch>
                <a:fillRect/>
              </a:stretch>
            </p:blipFill>
            <p:spPr>
              <a:xfrm>
                <a:off x="8270539" y="2527178"/>
                <a:ext cx="702492" cy="1108754"/>
              </a:xfrm>
              <a:prstGeom prst="rect">
                <a:avLst/>
              </a:prstGeom>
              <a:noFill/>
              <a:ln w="9525">
                <a:solidFill>
                  <a:srgbClr val="FF0000"/>
                </a:solidFill>
                <a:miter lim="400000"/>
              </a:ln>
            </p:spPr>
          </p:pic>
          <p:sp>
            <p:nvSpPr>
              <p:cNvPr id="87" name="Rectangle 86">
                <a:extLst>
                  <a:ext uri="{FF2B5EF4-FFF2-40B4-BE49-F238E27FC236}">
                    <a16:creationId xmlns:a16="http://schemas.microsoft.com/office/drawing/2014/main" id="{4042CFD6-BA49-465F-B9FC-CBB0CC4F7407}"/>
                  </a:ext>
                </a:extLst>
              </p:cNvPr>
              <p:cNvSpPr/>
              <p:nvPr/>
            </p:nvSpPr>
            <p:spPr>
              <a:xfrm>
                <a:off x="7781799" y="4622963"/>
                <a:ext cx="189539" cy="243146"/>
              </a:xfrm>
              <a:prstGeom prst="rect">
                <a:avLst/>
              </a:prstGeom>
              <a:noFill/>
              <a:ln w="952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pic>
            <p:nvPicPr>
              <p:cNvPr id="88" name="pasted-image.png" descr="pasted-image.png">
                <a:extLst>
                  <a:ext uri="{FF2B5EF4-FFF2-40B4-BE49-F238E27FC236}">
                    <a16:creationId xmlns:a16="http://schemas.microsoft.com/office/drawing/2014/main" id="{D6502DA9-7389-4413-A183-F524A50300E8}"/>
                  </a:ext>
                </a:extLst>
              </p:cNvPr>
              <p:cNvPicPr>
                <a:picLocks noChangeAspect="1"/>
              </p:cNvPicPr>
              <p:nvPr/>
            </p:nvPicPr>
            <p:blipFill>
              <a:blip r:embed="rId12">
                <a:extLst/>
              </a:blip>
              <a:stretch>
                <a:fillRect/>
              </a:stretch>
            </p:blipFill>
            <p:spPr>
              <a:xfrm rot="5400000">
                <a:off x="8159804" y="4111736"/>
                <a:ext cx="923962" cy="859872"/>
              </a:xfrm>
              <a:prstGeom prst="rect">
                <a:avLst/>
              </a:prstGeom>
              <a:noFill/>
              <a:ln w="9525">
                <a:solidFill>
                  <a:srgbClr val="00FF00"/>
                </a:solidFill>
                <a:miter lim="400000"/>
              </a:ln>
            </p:spPr>
          </p:pic>
          <p:cxnSp>
            <p:nvCxnSpPr>
              <p:cNvPr id="89" name="Straight Connector 88">
                <a:extLst>
                  <a:ext uri="{FF2B5EF4-FFF2-40B4-BE49-F238E27FC236}">
                    <a16:creationId xmlns:a16="http://schemas.microsoft.com/office/drawing/2014/main" id="{55B0CD3F-D1AC-4B67-974B-AD531E3BD894}"/>
                  </a:ext>
                </a:extLst>
              </p:cNvPr>
              <p:cNvCxnSpPr>
                <a:cxnSpLocks/>
              </p:cNvCxnSpPr>
              <p:nvPr/>
            </p:nvCxnSpPr>
            <p:spPr>
              <a:xfrm>
                <a:off x="7971338" y="4866109"/>
                <a:ext cx="219349" cy="145280"/>
              </a:xfrm>
              <a:prstGeom prst="line">
                <a:avLst/>
              </a:prstGeom>
              <a:noFill/>
              <a:ln w="952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9CE613C-C7B6-4B9B-8D59-05404C68A2C7}"/>
                  </a:ext>
                </a:extLst>
              </p:cNvPr>
              <p:cNvCxnSpPr>
                <a:cxnSpLocks/>
              </p:cNvCxnSpPr>
              <p:nvPr/>
            </p:nvCxnSpPr>
            <p:spPr>
              <a:xfrm flipV="1">
                <a:off x="7970176" y="4071954"/>
                <a:ext cx="220512" cy="551009"/>
              </a:xfrm>
              <a:prstGeom prst="line">
                <a:avLst/>
              </a:prstGeom>
              <a:noFill/>
              <a:ln w="9525">
                <a:solidFill>
                  <a:srgbClr val="00FF00"/>
                </a:solidFill>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FD746F6A-7C6B-48CD-A51A-207E9DFFA7D8}"/>
                  </a:ext>
                </a:extLst>
              </p:cNvPr>
              <p:cNvSpPr/>
              <p:nvPr/>
            </p:nvSpPr>
            <p:spPr>
              <a:xfrm>
                <a:off x="7497812" y="2372553"/>
                <a:ext cx="189539" cy="243146"/>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cxnSp>
            <p:nvCxnSpPr>
              <p:cNvPr id="92" name="Straight Connector 91">
                <a:extLst>
                  <a:ext uri="{FF2B5EF4-FFF2-40B4-BE49-F238E27FC236}">
                    <a16:creationId xmlns:a16="http://schemas.microsoft.com/office/drawing/2014/main" id="{62809A28-D3AA-46F3-B091-88FB303A63CD}"/>
                  </a:ext>
                </a:extLst>
              </p:cNvPr>
              <p:cNvCxnSpPr>
                <a:cxnSpLocks/>
              </p:cNvCxnSpPr>
              <p:nvPr/>
            </p:nvCxnSpPr>
            <p:spPr>
              <a:xfrm>
                <a:off x="7687351" y="2372553"/>
                <a:ext cx="583188" cy="135210"/>
              </a:xfrm>
              <a:prstGeom prst="line">
                <a:avLst/>
              </a:prstGeom>
              <a:noFill/>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DD6F9E0-D344-4C49-B5B3-2EDC87991E17}"/>
                  </a:ext>
                </a:extLst>
              </p:cNvPr>
              <p:cNvCxnSpPr>
                <a:cxnSpLocks/>
              </p:cNvCxnSpPr>
              <p:nvPr/>
            </p:nvCxnSpPr>
            <p:spPr>
              <a:xfrm>
                <a:off x="7691332" y="2615700"/>
                <a:ext cx="553460" cy="1020232"/>
              </a:xfrm>
              <a:prstGeom prst="line">
                <a:avLst/>
              </a:prstGeom>
              <a:noFill/>
              <a:ln w="952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0B3D7321-2D43-4777-80D0-401AA084A824}"/>
                  </a:ext>
                </a:extLst>
              </p:cNvPr>
              <p:cNvSpPr/>
              <p:nvPr/>
            </p:nvSpPr>
            <p:spPr>
              <a:xfrm>
                <a:off x="6953205" y="4333404"/>
                <a:ext cx="228667" cy="162567"/>
              </a:xfrm>
              <a:prstGeom prst="rect">
                <a:avLst/>
              </a:prstGeom>
              <a:no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cxnSp>
            <p:nvCxnSpPr>
              <p:cNvPr id="95" name="Straight Connector 94">
                <a:extLst>
                  <a:ext uri="{FF2B5EF4-FFF2-40B4-BE49-F238E27FC236}">
                    <a16:creationId xmlns:a16="http://schemas.microsoft.com/office/drawing/2014/main" id="{575A1E41-11EA-4A4E-8AF6-6F4BACC31A64}"/>
                  </a:ext>
                </a:extLst>
              </p:cNvPr>
              <p:cNvCxnSpPr>
                <a:cxnSpLocks/>
              </p:cNvCxnSpPr>
              <p:nvPr/>
            </p:nvCxnSpPr>
            <p:spPr>
              <a:xfrm flipV="1">
                <a:off x="4889961" y="4495972"/>
                <a:ext cx="2063246" cy="370137"/>
              </a:xfrm>
              <a:prstGeom prst="line">
                <a:avLst/>
              </a:prstGeom>
              <a:noFill/>
              <a:ln w="952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3F09B7F-4851-4BE3-8ADD-CAFF24908A8E}"/>
                  </a:ext>
                </a:extLst>
              </p:cNvPr>
              <p:cNvCxnSpPr>
                <a:cxnSpLocks/>
              </p:cNvCxnSpPr>
              <p:nvPr/>
            </p:nvCxnSpPr>
            <p:spPr>
              <a:xfrm flipV="1">
                <a:off x="5903667" y="4495972"/>
                <a:ext cx="1278204" cy="370135"/>
              </a:xfrm>
              <a:prstGeom prst="line">
                <a:avLst/>
              </a:prstGeom>
              <a:noFill/>
              <a:ln w="9525">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07" name="Rectangle 106">
              <a:extLst>
                <a:ext uri="{FF2B5EF4-FFF2-40B4-BE49-F238E27FC236}">
                  <a16:creationId xmlns:a16="http://schemas.microsoft.com/office/drawing/2014/main" id="{18B7783A-05BE-4B2E-A449-D21F0EAFAD0B}"/>
                </a:ext>
              </a:extLst>
            </p:cNvPr>
            <p:cNvSpPr/>
            <p:nvPr/>
          </p:nvSpPr>
          <p:spPr>
            <a:xfrm>
              <a:off x="5523144" y="3791635"/>
              <a:ext cx="3383280" cy="294632"/>
            </a:xfrm>
            <a:prstGeom prst="rect">
              <a:avLst/>
            </a:prstGeom>
          </p:spPr>
          <p:txBody>
            <a:bodyPr wrap="square">
              <a:spAutoFit/>
            </a:bodyPr>
            <a:lstStyle/>
            <a:p>
              <a:pPr algn="ctr">
                <a:lnSpc>
                  <a:spcPts val="1801"/>
                </a:lnSpc>
                <a:spcBef>
                  <a:spcPts val="601"/>
                </a:spcBef>
              </a:pPr>
              <a:r>
                <a:rPr lang="en-US" sz="1001" b="1" dirty="0">
                  <a:latin typeface="Arial" panose="020B0604020202020204" pitchFamily="34" charset="0"/>
                  <a:cs typeface="Arial" panose="020B0604020202020204" pitchFamily="34" charset="0"/>
                </a:rPr>
                <a:t>Low cost frames without spacer grids</a:t>
              </a:r>
            </a:p>
          </p:txBody>
        </p:sp>
      </p:grpSp>
    </p:spTree>
    <p:extLst>
      <p:ext uri="{BB962C8B-B14F-4D97-AF65-F5344CB8AC3E}">
        <p14:creationId xmlns:p14="http://schemas.microsoft.com/office/powerpoint/2010/main" val="4027018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a:extLst>
              <a:ext uri="{FF2B5EF4-FFF2-40B4-BE49-F238E27FC236}">
                <a16:creationId xmlns:a16="http://schemas.microsoft.com/office/drawing/2014/main" id="{7F9A36E6-BD96-491B-A4F5-2938307271C6}"/>
              </a:ext>
            </a:extLst>
          </p:cNvPr>
          <p:cNvGrpSpPr>
            <a:grpSpLocks noChangeAspect="1"/>
          </p:cNvGrpSpPr>
          <p:nvPr/>
        </p:nvGrpSpPr>
        <p:grpSpPr>
          <a:xfrm>
            <a:off x="-1" y="2743200"/>
            <a:ext cx="4480560" cy="3912010"/>
            <a:chOff x="0" y="2473532"/>
            <a:chExt cx="4450999" cy="4079668"/>
          </a:xfrm>
        </p:grpSpPr>
        <p:grpSp>
          <p:nvGrpSpPr>
            <p:cNvPr id="4" name="Group 3">
              <a:extLst>
                <a:ext uri="{FF2B5EF4-FFF2-40B4-BE49-F238E27FC236}">
                  <a16:creationId xmlns:a16="http://schemas.microsoft.com/office/drawing/2014/main" id="{E1787B92-11D8-49D8-8401-93DDBA1458FA}"/>
                </a:ext>
              </a:extLst>
            </p:cNvPr>
            <p:cNvGrpSpPr/>
            <p:nvPr/>
          </p:nvGrpSpPr>
          <p:grpSpPr>
            <a:xfrm>
              <a:off x="0" y="4708387"/>
              <a:ext cx="4450999" cy="1844813"/>
              <a:chOff x="2615233" y="4506749"/>
              <a:chExt cx="6532262" cy="2351251"/>
            </a:xfrm>
          </p:grpSpPr>
          <p:pic>
            <p:nvPicPr>
              <p:cNvPr id="7" name="Picture 6">
                <a:extLst>
                  <a:ext uri="{FF2B5EF4-FFF2-40B4-BE49-F238E27FC236}">
                    <a16:creationId xmlns:a16="http://schemas.microsoft.com/office/drawing/2014/main" id="{2D85AE6A-7D8B-4193-8B6B-0F29A6EDCC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15233" y="4506749"/>
                <a:ext cx="3200400" cy="2351251"/>
              </a:xfrm>
              <a:prstGeom prst="rect">
                <a:avLst/>
              </a:prstGeom>
            </p:spPr>
          </p:pic>
          <p:pic>
            <p:nvPicPr>
              <p:cNvPr id="6" name="Picture 5">
                <a:extLst>
                  <a:ext uri="{FF2B5EF4-FFF2-40B4-BE49-F238E27FC236}">
                    <a16:creationId xmlns:a16="http://schemas.microsoft.com/office/drawing/2014/main" id="{2A8D19ED-D17E-4C96-B3D3-0A8DB82980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7095" y="4506749"/>
                <a:ext cx="3200400" cy="2351251"/>
              </a:xfrm>
              <a:prstGeom prst="rect">
                <a:avLst/>
              </a:prstGeom>
            </p:spPr>
          </p:pic>
        </p:grpSp>
        <p:grpSp>
          <p:nvGrpSpPr>
            <p:cNvPr id="14" name="Group 13">
              <a:extLst>
                <a:ext uri="{FF2B5EF4-FFF2-40B4-BE49-F238E27FC236}">
                  <a16:creationId xmlns:a16="http://schemas.microsoft.com/office/drawing/2014/main" id="{0CFA5380-0A21-4898-A8F6-5F350E6E2BC3}"/>
                </a:ext>
              </a:extLst>
            </p:cNvPr>
            <p:cNvGrpSpPr/>
            <p:nvPr/>
          </p:nvGrpSpPr>
          <p:grpSpPr>
            <a:xfrm>
              <a:off x="0" y="2666999"/>
              <a:ext cx="4450999" cy="1842042"/>
              <a:chOff x="2615233" y="2158516"/>
              <a:chExt cx="6532262" cy="2347720"/>
            </a:xfrm>
          </p:grpSpPr>
          <p:pic>
            <p:nvPicPr>
              <p:cNvPr id="10" name="Picture 9">
                <a:extLst>
                  <a:ext uri="{FF2B5EF4-FFF2-40B4-BE49-F238E27FC236}">
                    <a16:creationId xmlns:a16="http://schemas.microsoft.com/office/drawing/2014/main" id="{952CBBE8-7CFA-457E-AED3-7D1FFDC9C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5233" y="2158516"/>
                <a:ext cx="3200400" cy="2347720"/>
              </a:xfrm>
              <a:prstGeom prst="rect">
                <a:avLst/>
              </a:prstGeom>
            </p:spPr>
          </p:pic>
          <p:pic>
            <p:nvPicPr>
              <p:cNvPr id="11" name="Picture 10">
                <a:extLst>
                  <a:ext uri="{FF2B5EF4-FFF2-40B4-BE49-F238E27FC236}">
                    <a16:creationId xmlns:a16="http://schemas.microsoft.com/office/drawing/2014/main" id="{87F48D24-2D31-4DBD-94DB-A026383D3B6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7095" y="2158516"/>
                <a:ext cx="3200400" cy="2347720"/>
              </a:xfrm>
              <a:prstGeom prst="rect">
                <a:avLst/>
              </a:prstGeom>
            </p:spPr>
          </p:pic>
        </p:grpSp>
        <p:sp>
          <p:nvSpPr>
            <p:cNvPr id="12" name="TextBox 11">
              <a:extLst>
                <a:ext uri="{FF2B5EF4-FFF2-40B4-BE49-F238E27FC236}">
                  <a16:creationId xmlns:a16="http://schemas.microsoft.com/office/drawing/2014/main" id="{7CD00B49-0A2F-4EF9-B81F-405B9053B2D0}"/>
                </a:ext>
              </a:extLst>
            </p:cNvPr>
            <p:cNvSpPr txBox="1"/>
            <p:nvPr/>
          </p:nvSpPr>
          <p:spPr>
            <a:xfrm>
              <a:off x="1399759" y="2473532"/>
              <a:ext cx="1651480" cy="26966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Good foil (Cr-GEM3)</a:t>
              </a:r>
            </a:p>
          </p:txBody>
        </p:sp>
        <p:sp>
          <p:nvSpPr>
            <p:cNvPr id="13" name="TextBox 12">
              <a:extLst>
                <a:ext uri="{FF2B5EF4-FFF2-40B4-BE49-F238E27FC236}">
                  <a16:creationId xmlns:a16="http://schemas.microsoft.com/office/drawing/2014/main" id="{94C60EB3-9281-4881-8800-0B58DA8EFB7D}"/>
                </a:ext>
              </a:extLst>
            </p:cNvPr>
            <p:cNvSpPr txBox="1"/>
            <p:nvPr/>
          </p:nvSpPr>
          <p:spPr>
            <a:xfrm>
              <a:off x="1249001" y="4460175"/>
              <a:ext cx="1952997" cy="26966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Damaged foil (Cr-GEM1)</a:t>
              </a:r>
            </a:p>
          </p:txBody>
        </p:sp>
      </p:grpSp>
      <p:sp>
        <p:nvSpPr>
          <p:cNvPr id="2" name="Footer Placeholder 1"/>
          <p:cNvSpPr>
            <a:spLocks noGrp="1"/>
          </p:cNvSpPr>
          <p:nvPr>
            <p:ph type="ftr" sz="quarter" idx="11"/>
          </p:nvPr>
        </p:nvSpPr>
        <p:spPr>
          <a:xfrm>
            <a:off x="3124209" y="6492885"/>
            <a:ext cx="3505200" cy="365125"/>
          </a:xfrm>
        </p:spPr>
        <p:txBody>
          <a:bodyPr/>
          <a:lstStyle/>
          <a:p>
            <a:r>
              <a:rPr lang="en-US" dirty="0"/>
              <a:t>EIC Detector R&amp;D AC Meeting @ BNL, 1/18/2018</a:t>
            </a:r>
          </a:p>
        </p:txBody>
      </p:sp>
      <p:sp>
        <p:nvSpPr>
          <p:cNvPr id="25" name="Title 1"/>
          <p:cNvSpPr txBox="1">
            <a:spLocks/>
          </p:cNvSpPr>
          <p:nvPr/>
        </p:nvSpPr>
        <p:spPr>
          <a:xfrm>
            <a:off x="0" y="-1"/>
            <a:ext cx="9144000" cy="533401"/>
          </a:xfrm>
          <a:prstGeom prst="rect">
            <a:avLst/>
          </a:prstGeom>
        </p:spPr>
        <p:txBody>
          <a:bodyPr vert="horz" lIns="91440" tIns="45721" rIns="91440" bIns="45721"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000" dirty="0">
                <a:solidFill>
                  <a:srgbClr val="C00000"/>
                </a:solidFill>
                <a:latin typeface="Arial" panose="020B0604020202020204" pitchFamily="34" charset="0"/>
                <a:cs typeface="Arial" panose="020B0604020202020204" pitchFamily="34" charset="0"/>
              </a:rPr>
              <a:t>Progress @ UVa: </a:t>
            </a:r>
            <a:r>
              <a:rPr lang="en-US" sz="2000" dirty="0">
                <a:solidFill>
                  <a:schemeClr val="tx2"/>
                </a:solidFill>
                <a:latin typeface="Arial" panose="020B0604020202020204" pitchFamily="34" charset="0"/>
                <a:cs typeface="Arial" panose="020B0604020202020204" pitchFamily="34" charset="0"/>
              </a:rPr>
              <a:t>Optical &amp; SEM Inspection of Chromium GEMs</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4</a:t>
            </a:fld>
            <a:endParaRPr lang="en-US" dirty="0"/>
          </a:p>
        </p:txBody>
      </p:sp>
      <p:grpSp>
        <p:nvGrpSpPr>
          <p:cNvPr id="70" name="Group 69">
            <a:extLst>
              <a:ext uri="{FF2B5EF4-FFF2-40B4-BE49-F238E27FC236}">
                <a16:creationId xmlns:a16="http://schemas.microsoft.com/office/drawing/2014/main" id="{54DB3F63-05AB-4388-8BC1-ED36CE482E11}"/>
              </a:ext>
            </a:extLst>
          </p:cNvPr>
          <p:cNvGrpSpPr/>
          <p:nvPr/>
        </p:nvGrpSpPr>
        <p:grpSpPr>
          <a:xfrm>
            <a:off x="4678680" y="2771001"/>
            <a:ext cx="4389120" cy="3776938"/>
            <a:chOff x="4724400" y="2738423"/>
            <a:chExt cx="4389120" cy="3776938"/>
          </a:xfrm>
        </p:grpSpPr>
        <p:sp>
          <p:nvSpPr>
            <p:cNvPr id="45" name="TextBox 44">
              <a:extLst>
                <a:ext uri="{FF2B5EF4-FFF2-40B4-BE49-F238E27FC236}">
                  <a16:creationId xmlns:a16="http://schemas.microsoft.com/office/drawing/2014/main" id="{B8F782C4-6B87-488B-8003-B5754F78D8B3}"/>
                </a:ext>
              </a:extLst>
            </p:cNvPr>
            <p:cNvSpPr txBox="1"/>
            <p:nvPr/>
          </p:nvSpPr>
          <p:spPr>
            <a:xfrm>
              <a:off x="4760416" y="2738423"/>
              <a:ext cx="4237720"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Good foil (Cr-GEM3)</a:t>
              </a:r>
            </a:p>
          </p:txBody>
        </p:sp>
        <p:grpSp>
          <p:nvGrpSpPr>
            <p:cNvPr id="59" name="Group 58">
              <a:extLst>
                <a:ext uri="{FF2B5EF4-FFF2-40B4-BE49-F238E27FC236}">
                  <a16:creationId xmlns:a16="http://schemas.microsoft.com/office/drawing/2014/main" id="{8D0A8BB5-D0C7-4E25-A1D6-9032F5D3EC7B}"/>
                </a:ext>
              </a:extLst>
            </p:cNvPr>
            <p:cNvGrpSpPr/>
            <p:nvPr/>
          </p:nvGrpSpPr>
          <p:grpSpPr>
            <a:xfrm>
              <a:off x="7009336" y="4935483"/>
              <a:ext cx="2090014" cy="1579878"/>
              <a:chOff x="7475239" y="3468051"/>
              <a:chExt cx="2024456" cy="1518341"/>
            </a:xfrm>
          </p:grpSpPr>
          <p:pic>
            <p:nvPicPr>
              <p:cNvPr id="33" name="Picture 32">
                <a:extLst>
                  <a:ext uri="{FF2B5EF4-FFF2-40B4-BE49-F238E27FC236}">
                    <a16:creationId xmlns:a16="http://schemas.microsoft.com/office/drawing/2014/main" id="{9E1135C0-01DC-41F5-818C-2E7791383A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75239" y="3468051"/>
                <a:ext cx="2024456" cy="1518341"/>
              </a:xfrm>
              <a:prstGeom prst="rect">
                <a:avLst/>
              </a:prstGeom>
              <a:ln w="19050">
                <a:solidFill>
                  <a:srgbClr val="0000FF"/>
                </a:solidFill>
              </a:ln>
            </p:spPr>
          </p:pic>
          <p:cxnSp>
            <p:nvCxnSpPr>
              <p:cNvPr id="34" name="Straight Connector 33">
                <a:extLst>
                  <a:ext uri="{FF2B5EF4-FFF2-40B4-BE49-F238E27FC236}">
                    <a16:creationId xmlns:a16="http://schemas.microsoft.com/office/drawing/2014/main" id="{0C8D086F-F558-4E9A-A2F7-1BA82A2D03BF}"/>
                  </a:ext>
                </a:extLst>
              </p:cNvPr>
              <p:cNvCxnSpPr>
                <a:cxnSpLocks/>
              </p:cNvCxnSpPr>
              <p:nvPr/>
            </p:nvCxnSpPr>
            <p:spPr>
              <a:xfrm rot="16200000">
                <a:off x="7988945" y="4033589"/>
                <a:ext cx="237874" cy="0"/>
              </a:xfrm>
              <a:prstGeom prst="line">
                <a:avLst/>
              </a:prstGeom>
              <a:ln w="1905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2335660-A6E2-46E6-B608-362B7D89F89D}"/>
                  </a:ext>
                </a:extLst>
              </p:cNvPr>
              <p:cNvSpPr txBox="1"/>
              <p:nvPr/>
            </p:nvSpPr>
            <p:spPr>
              <a:xfrm>
                <a:off x="8150057" y="3892968"/>
                <a:ext cx="742512" cy="266210"/>
              </a:xfrm>
              <a:prstGeom prst="rect">
                <a:avLst/>
              </a:prstGeom>
              <a:noFill/>
            </p:spPr>
            <p:txBody>
              <a:bodyPr wrap="non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205.9 nm</a:t>
                </a:r>
              </a:p>
            </p:txBody>
          </p:sp>
        </p:grpSp>
        <p:pic>
          <p:nvPicPr>
            <p:cNvPr id="36" name="Picture 35">
              <a:extLst>
                <a:ext uri="{FF2B5EF4-FFF2-40B4-BE49-F238E27FC236}">
                  <a16:creationId xmlns:a16="http://schemas.microsoft.com/office/drawing/2014/main" id="{6DF6EE94-E587-41AE-AD94-5CE7C46D0C7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60416" y="4935483"/>
              <a:ext cx="2090014" cy="1579878"/>
            </a:xfrm>
            <a:prstGeom prst="rect">
              <a:avLst/>
            </a:prstGeom>
          </p:spPr>
        </p:pic>
        <p:sp>
          <p:nvSpPr>
            <p:cNvPr id="37" name="Rectangle 36">
              <a:extLst>
                <a:ext uri="{FF2B5EF4-FFF2-40B4-BE49-F238E27FC236}">
                  <a16:creationId xmlns:a16="http://schemas.microsoft.com/office/drawing/2014/main" id="{A402C9E1-A5AA-4E21-BA3B-09DBD8DD2C8E}"/>
                </a:ext>
              </a:extLst>
            </p:cNvPr>
            <p:cNvSpPr/>
            <p:nvPr/>
          </p:nvSpPr>
          <p:spPr>
            <a:xfrm>
              <a:off x="5194202" y="5501838"/>
              <a:ext cx="52251" cy="43885"/>
            </a:xfrm>
            <a:prstGeom prst="rect">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cxnSp>
          <p:nvCxnSpPr>
            <p:cNvPr id="38" name="Straight Connector 37">
              <a:extLst>
                <a:ext uri="{FF2B5EF4-FFF2-40B4-BE49-F238E27FC236}">
                  <a16:creationId xmlns:a16="http://schemas.microsoft.com/office/drawing/2014/main" id="{9C823426-F679-456C-9435-380E207C3340}"/>
                </a:ext>
              </a:extLst>
            </p:cNvPr>
            <p:cNvCxnSpPr>
              <a:cxnSpLocks/>
            </p:cNvCxnSpPr>
            <p:nvPr/>
          </p:nvCxnSpPr>
          <p:spPr>
            <a:xfrm flipV="1">
              <a:off x="5264984" y="4920422"/>
              <a:ext cx="1770695" cy="586913"/>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A52E520-DA91-4AF0-8B62-3B222225FB08}"/>
                </a:ext>
              </a:extLst>
            </p:cNvPr>
            <p:cNvCxnSpPr>
              <a:cxnSpLocks/>
            </p:cNvCxnSpPr>
            <p:nvPr/>
          </p:nvCxnSpPr>
          <p:spPr>
            <a:xfrm>
              <a:off x="5237988" y="5545723"/>
              <a:ext cx="1771348" cy="969638"/>
            </a:xfrm>
            <a:prstGeom prst="line">
              <a:avLst/>
            </a:prstGeom>
            <a:ln w="12700">
              <a:solidFill>
                <a:srgbClr val="0000FF"/>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AC2C8B7D-C2A6-4A4A-AF52-D7EF7416BD70}"/>
                </a:ext>
              </a:extLst>
            </p:cNvPr>
            <p:cNvSpPr txBox="1"/>
            <p:nvPr/>
          </p:nvSpPr>
          <p:spPr>
            <a:xfrm>
              <a:off x="4741884" y="4643423"/>
              <a:ext cx="4371636"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Cross section of Cr-GEM hole and thickness of Cr layer</a:t>
              </a:r>
            </a:p>
          </p:txBody>
        </p:sp>
        <p:pic>
          <p:nvPicPr>
            <p:cNvPr id="29" name="Picture 28">
              <a:extLst>
                <a:ext uri="{FF2B5EF4-FFF2-40B4-BE49-F238E27FC236}">
                  <a16:creationId xmlns:a16="http://schemas.microsoft.com/office/drawing/2014/main" id="{3CA8A5AD-70B4-4D9A-B993-21E72C15508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41884" y="3067114"/>
              <a:ext cx="2090014" cy="1579878"/>
            </a:xfrm>
            <a:prstGeom prst="rect">
              <a:avLst/>
            </a:prstGeom>
          </p:spPr>
        </p:pic>
        <p:cxnSp>
          <p:nvCxnSpPr>
            <p:cNvPr id="30" name="Straight Connector 29">
              <a:extLst>
                <a:ext uri="{FF2B5EF4-FFF2-40B4-BE49-F238E27FC236}">
                  <a16:creationId xmlns:a16="http://schemas.microsoft.com/office/drawing/2014/main" id="{168608BA-B179-477D-9B08-163CA53F6467}"/>
                </a:ext>
              </a:extLst>
            </p:cNvPr>
            <p:cNvCxnSpPr>
              <a:cxnSpLocks/>
            </p:cNvCxnSpPr>
            <p:nvPr/>
          </p:nvCxnSpPr>
          <p:spPr>
            <a:xfrm>
              <a:off x="5760874" y="3362423"/>
              <a:ext cx="940506" cy="0"/>
            </a:xfrm>
            <a:prstGeom prst="line">
              <a:avLst/>
            </a:prstGeom>
            <a:ln w="12700">
              <a:solidFill>
                <a:srgbClr val="0000FF"/>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E8C732DF-EB5A-4E57-BF8C-F838F9FC5A57}"/>
                </a:ext>
              </a:extLst>
            </p:cNvPr>
            <p:cNvSpPr>
              <a:spLocks noChangeAspect="1"/>
            </p:cNvSpPr>
            <p:nvPr/>
          </p:nvSpPr>
          <p:spPr>
            <a:xfrm>
              <a:off x="5326392" y="3365535"/>
              <a:ext cx="940506" cy="947927"/>
            </a:xfrm>
            <a:prstGeom prst="ellipse">
              <a:avLst/>
            </a:prstGeom>
            <a:no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0FD8BC31-2549-4691-814C-AEDC94954754}"/>
                </a:ext>
              </a:extLst>
            </p:cNvPr>
            <p:cNvSpPr txBox="1"/>
            <p:nvPr/>
          </p:nvSpPr>
          <p:spPr>
            <a:xfrm rot="5400000">
              <a:off x="6210524" y="3686979"/>
              <a:ext cx="700833" cy="276999"/>
            </a:xfrm>
            <a:prstGeom prst="rect">
              <a:avLst/>
            </a:prstGeom>
            <a:noFill/>
          </p:spPr>
          <p:txBody>
            <a:bodyPr wrap="non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69.2 µm</a:t>
              </a:r>
            </a:p>
          </p:txBody>
        </p:sp>
        <p:sp>
          <p:nvSpPr>
            <p:cNvPr id="40" name="TextBox 39">
              <a:extLst>
                <a:ext uri="{FF2B5EF4-FFF2-40B4-BE49-F238E27FC236}">
                  <a16:creationId xmlns:a16="http://schemas.microsoft.com/office/drawing/2014/main" id="{96F7390C-094D-4FAA-B2DA-84DFA8CE7C11}"/>
                </a:ext>
              </a:extLst>
            </p:cNvPr>
            <p:cNvSpPr txBox="1"/>
            <p:nvPr/>
          </p:nvSpPr>
          <p:spPr>
            <a:xfrm>
              <a:off x="4724400" y="3079471"/>
              <a:ext cx="1018990" cy="276999"/>
            </a:xfrm>
            <a:prstGeom prst="rect">
              <a:avLst/>
            </a:prstGeom>
            <a:noFill/>
          </p:spPr>
          <p:txBody>
            <a:bodyPr wrap="square" rtlCol="0">
              <a:spAutoFit/>
            </a:bodyPr>
            <a:lstStyle/>
            <a:p>
              <a:pPr algn="ctr"/>
              <a:r>
                <a:rPr lang="en-US" sz="1200" dirty="0">
                  <a:solidFill>
                    <a:srgbClr val="FF0000"/>
                  </a:solidFill>
                  <a:latin typeface="Times New Roman" panose="02020603050405020304" pitchFamily="18" charset="0"/>
                  <a:cs typeface="Times New Roman" panose="02020603050405020304" pitchFamily="18" charset="0"/>
                </a:rPr>
                <a:t>Inner hole</a:t>
              </a:r>
            </a:p>
          </p:txBody>
        </p:sp>
        <p:cxnSp>
          <p:nvCxnSpPr>
            <p:cNvPr id="52" name="Straight Connector 51">
              <a:extLst>
                <a:ext uri="{FF2B5EF4-FFF2-40B4-BE49-F238E27FC236}">
                  <a16:creationId xmlns:a16="http://schemas.microsoft.com/office/drawing/2014/main" id="{6D2981C5-FF1F-404D-9ABE-7CF31770C78F}"/>
                </a:ext>
              </a:extLst>
            </p:cNvPr>
            <p:cNvCxnSpPr>
              <a:cxnSpLocks/>
            </p:cNvCxnSpPr>
            <p:nvPr/>
          </p:nvCxnSpPr>
          <p:spPr>
            <a:xfrm>
              <a:off x="5760720" y="4320394"/>
              <a:ext cx="940506" cy="0"/>
            </a:xfrm>
            <a:prstGeom prst="line">
              <a:avLst/>
            </a:prstGeom>
            <a:ln w="12700">
              <a:solidFill>
                <a:srgbClr val="0000FF"/>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5EB6923-F1DB-4D4E-8C66-7B59295A9529}"/>
                </a:ext>
              </a:extLst>
            </p:cNvPr>
            <p:cNvCxnSpPr>
              <a:cxnSpLocks/>
            </p:cNvCxnSpPr>
            <p:nvPr/>
          </p:nvCxnSpPr>
          <p:spPr>
            <a:xfrm rot="16200000">
              <a:off x="5947786" y="3846430"/>
              <a:ext cx="947927" cy="0"/>
            </a:xfrm>
            <a:prstGeom prst="line">
              <a:avLst/>
            </a:prstGeom>
            <a:ln w="12700">
              <a:solidFill>
                <a:srgbClr val="0000FF"/>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pic>
          <p:nvPicPr>
            <p:cNvPr id="41" name="Picture 40">
              <a:extLst>
                <a:ext uri="{FF2B5EF4-FFF2-40B4-BE49-F238E27FC236}">
                  <a16:creationId xmlns:a16="http://schemas.microsoft.com/office/drawing/2014/main" id="{E3A5C6B3-FBF6-4845-9357-16C544CDE0B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09336" y="3074506"/>
              <a:ext cx="2090014" cy="1567510"/>
            </a:xfrm>
            <a:prstGeom prst="rect">
              <a:avLst/>
            </a:prstGeom>
          </p:spPr>
        </p:pic>
        <p:sp>
          <p:nvSpPr>
            <p:cNvPr id="64" name="TextBox 63">
              <a:extLst>
                <a:ext uri="{FF2B5EF4-FFF2-40B4-BE49-F238E27FC236}">
                  <a16:creationId xmlns:a16="http://schemas.microsoft.com/office/drawing/2014/main" id="{EFECEF98-6B2A-4E24-8F89-D8DDF34077E4}"/>
                </a:ext>
              </a:extLst>
            </p:cNvPr>
            <p:cNvSpPr txBox="1"/>
            <p:nvPr/>
          </p:nvSpPr>
          <p:spPr>
            <a:xfrm>
              <a:off x="5924092" y="3079471"/>
              <a:ext cx="925290" cy="276999"/>
            </a:xfrm>
            <a:prstGeom prst="rect">
              <a:avLst/>
            </a:prstGeom>
            <a:noFill/>
          </p:spPr>
          <p:txBody>
            <a:bodyPr wrap="square" rtlCol="0">
              <a:spAutoFit/>
            </a:bodyPr>
            <a:lstStyle/>
            <a:p>
              <a:pPr algn="ctr"/>
              <a:r>
                <a:rPr lang="en-US" sz="1200" dirty="0">
                  <a:solidFill>
                    <a:srgbClr val="0000FF"/>
                  </a:solidFill>
                  <a:latin typeface="Times New Roman" panose="02020603050405020304" pitchFamily="18" charset="0"/>
                  <a:cs typeface="Times New Roman" panose="02020603050405020304" pitchFamily="18" charset="0"/>
                </a:rPr>
                <a:t>Outer hole</a:t>
              </a:r>
            </a:p>
          </p:txBody>
        </p:sp>
      </p:grpSp>
      <p:sp>
        <p:nvSpPr>
          <p:cNvPr id="68" name="TextBox 6">
            <a:extLst>
              <a:ext uri="{FF2B5EF4-FFF2-40B4-BE49-F238E27FC236}">
                <a16:creationId xmlns:a16="http://schemas.microsoft.com/office/drawing/2014/main" id="{6E8CC6EC-94E6-431D-B717-A216724D046B}"/>
              </a:ext>
            </a:extLst>
          </p:cNvPr>
          <p:cNvSpPr txBox="1">
            <a:spLocks noChangeArrowheads="1"/>
          </p:cNvSpPr>
          <p:nvPr/>
        </p:nvSpPr>
        <p:spPr bwMode="auto">
          <a:xfrm>
            <a:off x="4480558" y="611103"/>
            <a:ext cx="4663444" cy="2208297"/>
          </a:xfrm>
          <a:prstGeom prst="rect">
            <a:avLst/>
          </a:prstGeom>
          <a:noFill/>
          <a:ln w="9525">
            <a:noFill/>
            <a:miter lim="800000"/>
            <a:headEnd/>
            <a:tailEnd/>
          </a:ln>
        </p:spPr>
        <p:txBody>
          <a:bodyPr wrap="square">
            <a:prstTxWarp prst="textNoShape">
              <a:avLst/>
            </a:prstTxWarp>
            <a:spAutoFit/>
          </a:bodyPr>
          <a:lstStyle>
            <a:defPPr>
              <a:defRPr lang="en-US"/>
            </a:defPPr>
            <a:lvl1pPr marL="182880" indent="-182880">
              <a:lnSpc>
                <a:spcPct val="150000"/>
              </a:lnSpc>
              <a:spcBef>
                <a:spcPts val="300"/>
              </a:spcBef>
              <a:buFont typeface="Wingdings" panose="05000000000000000000" pitchFamily="2" charset="2"/>
              <a:buChar char="§"/>
              <a:defRPr sz="1100">
                <a:latin typeface="Times New Roman" panose="02020603050405020304" pitchFamily="18" charset="0"/>
                <a:cs typeface="Times New Roman" panose="02020603050405020304" pitchFamily="18" charset="0"/>
              </a:defRPr>
            </a:lvl1pPr>
          </a:lstStyle>
          <a:p>
            <a:pPr>
              <a:lnSpc>
                <a:spcPts val="1800"/>
              </a:lnSpc>
              <a:buFont typeface="Wingdings" panose="05000000000000000000" pitchFamily="2" charset="2"/>
              <a:buChar char="v"/>
            </a:pPr>
            <a:r>
              <a:rPr lang="en-US" sz="1200" b="1" dirty="0">
                <a:solidFill>
                  <a:schemeClr val="tx2"/>
                </a:solidFill>
                <a:latin typeface="Arial" panose="020B0604020202020204" pitchFamily="34" charset="0"/>
                <a:ea typeface="Cambria Math" panose="02040503050406030204" pitchFamily="18" charset="0"/>
                <a:cs typeface="Arial" panose="020B0604020202020204" pitchFamily="34" charset="0"/>
              </a:rPr>
              <a:t>SEM and FIB analysis of Cr-GEMs @ CERN (11/2017) to:</a:t>
            </a:r>
          </a:p>
          <a:p>
            <a:pPr marL="365760">
              <a:lnSpc>
                <a:spcPts val="1800"/>
              </a:lnSpc>
            </a:pPr>
            <a:r>
              <a:rPr lang="en-US" sz="1200" dirty="0">
                <a:latin typeface="Arial" panose="020B0604020202020204" pitchFamily="34" charset="0"/>
                <a:cs typeface="Arial" panose="020B0604020202020204" pitchFamily="34" charset="0"/>
              </a:rPr>
              <a:t>investigate Cr and Kapton etching?</a:t>
            </a:r>
          </a:p>
          <a:p>
            <a:pPr marL="365760">
              <a:lnSpc>
                <a:spcPts val="1800"/>
              </a:lnSpc>
            </a:pPr>
            <a:r>
              <a:rPr lang="en-US" sz="1200" dirty="0">
                <a:latin typeface="Arial" panose="020B0604020202020204" pitchFamily="34" charset="0"/>
                <a:cs typeface="Arial" panose="020B0604020202020204" pitchFamily="34" charset="0"/>
              </a:rPr>
              <a:t>Measure the thickness of the Cr layer </a:t>
            </a:r>
          </a:p>
          <a:p>
            <a:pPr>
              <a:lnSpc>
                <a:spcPts val="1800"/>
              </a:lnSpc>
              <a:buFont typeface="Wingdings" panose="05000000000000000000" pitchFamily="2" charset="2"/>
              <a:buChar char="v"/>
            </a:pPr>
            <a:r>
              <a:rPr lang="en-US" sz="1200" b="1" dirty="0">
                <a:solidFill>
                  <a:schemeClr val="tx2"/>
                </a:solidFill>
                <a:latin typeface="Arial" panose="020B0604020202020204" pitchFamily="34" charset="0"/>
                <a:ea typeface="Cambria Math" panose="02040503050406030204" pitchFamily="18" charset="0"/>
                <a:cs typeface="Arial" panose="020B0604020202020204" pitchFamily="34" charset="0"/>
              </a:rPr>
              <a:t>Samples from 4 GEM foils sent to CERN: </a:t>
            </a:r>
          </a:p>
          <a:p>
            <a:pPr marL="365760">
              <a:lnSpc>
                <a:spcPts val="1800"/>
              </a:lnSpc>
            </a:pP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Cr-GEM1</a:t>
            </a:r>
            <a:r>
              <a:rPr lang="en-US" sz="1200" dirty="0">
                <a:latin typeface="Arial" panose="020B0604020202020204" pitchFamily="34" charset="0"/>
                <a:ea typeface="Cambria Math" panose="02040503050406030204" pitchFamily="18" charset="0"/>
                <a:cs typeface="Arial" panose="020B0604020202020204" pitchFamily="34" charset="0"/>
              </a:rPr>
              <a:t>: damaged foil as 3</a:t>
            </a:r>
            <a:r>
              <a:rPr lang="en-US" sz="1200" baseline="30000" dirty="0">
                <a:latin typeface="Arial" panose="020B0604020202020204" pitchFamily="34" charset="0"/>
                <a:ea typeface="Cambria Math" panose="02040503050406030204" pitchFamily="18" charset="0"/>
                <a:cs typeface="Arial" panose="020B0604020202020204" pitchFamily="34" charset="0"/>
              </a:rPr>
              <a:t>rd</a:t>
            </a:r>
            <a:r>
              <a:rPr lang="en-US" sz="1200" dirty="0">
                <a:latin typeface="Arial" panose="020B0604020202020204" pitchFamily="34" charset="0"/>
                <a:ea typeface="Cambria Math" panose="02040503050406030204" pitchFamily="18" charset="0"/>
                <a:cs typeface="Arial" panose="020B0604020202020204" pitchFamily="34" charset="0"/>
              </a:rPr>
              <a:t> GEM in proto I </a:t>
            </a: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 high rate.</a:t>
            </a:r>
          </a:p>
          <a:p>
            <a:pPr marL="365760">
              <a:lnSpc>
                <a:spcPts val="1800"/>
              </a:lnSpc>
            </a:pP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Cr-GEM2: </a:t>
            </a:r>
            <a:r>
              <a:rPr lang="en-US" sz="1200" dirty="0">
                <a:latin typeface="Arial" panose="020B0604020202020204" pitchFamily="34" charset="0"/>
                <a:ea typeface="Cambria Math" panose="02040503050406030204" pitchFamily="18" charset="0"/>
                <a:cs typeface="Arial" panose="020B0604020202020204" pitchFamily="34" charset="0"/>
              </a:rPr>
              <a:t>3</a:t>
            </a:r>
            <a:r>
              <a:rPr lang="en-US" sz="1200" baseline="30000" dirty="0">
                <a:latin typeface="Arial" panose="020B0604020202020204" pitchFamily="34" charset="0"/>
                <a:ea typeface="Cambria Math" panose="02040503050406030204" pitchFamily="18" charset="0"/>
                <a:cs typeface="Arial" panose="020B0604020202020204" pitchFamily="34" charset="0"/>
              </a:rPr>
              <a:t>rd</a:t>
            </a:r>
            <a:r>
              <a:rPr lang="en-US" sz="1200" dirty="0">
                <a:latin typeface="Arial" panose="020B0604020202020204" pitchFamily="34" charset="0"/>
                <a:ea typeface="Cambria Math" panose="02040503050406030204" pitchFamily="18" charset="0"/>
                <a:cs typeface="Arial" panose="020B0604020202020204" pitchFamily="34" charset="0"/>
              </a:rPr>
              <a:t> GEM in proto II </a:t>
            </a: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 long exposure</a:t>
            </a:r>
            <a:endParaRPr lang="en-US" sz="1200" u="sng" dirty="0">
              <a:latin typeface="Arial" panose="020B0604020202020204" pitchFamily="34" charset="0"/>
              <a:ea typeface="Cambria Math" panose="02040503050406030204" pitchFamily="18" charset="0"/>
              <a:cs typeface="Arial" panose="020B0604020202020204" pitchFamily="34" charset="0"/>
            </a:endParaRPr>
          </a:p>
          <a:p>
            <a:pPr marL="365760">
              <a:lnSpc>
                <a:spcPts val="1800"/>
              </a:lnSpc>
            </a:pP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Cr-GEM3</a:t>
            </a:r>
            <a:r>
              <a:rPr lang="en-US" sz="1200" dirty="0">
                <a:latin typeface="Arial" panose="020B0604020202020204" pitchFamily="34" charset="0"/>
                <a:ea typeface="Cambria Math" panose="02040503050406030204" pitchFamily="18" charset="0"/>
                <a:cs typeface="Arial" panose="020B0604020202020204" pitchFamily="34" charset="0"/>
              </a:rPr>
              <a:t>: 2</a:t>
            </a:r>
            <a:r>
              <a:rPr lang="en-US" sz="1200" baseline="30000" dirty="0">
                <a:latin typeface="Arial" panose="020B0604020202020204" pitchFamily="34" charset="0"/>
                <a:ea typeface="Cambria Math" panose="02040503050406030204" pitchFamily="18" charset="0"/>
                <a:cs typeface="Arial" panose="020B0604020202020204" pitchFamily="34" charset="0"/>
              </a:rPr>
              <a:t>nd</a:t>
            </a:r>
            <a:r>
              <a:rPr lang="en-US" sz="1200" dirty="0">
                <a:latin typeface="Arial" panose="020B0604020202020204" pitchFamily="34" charset="0"/>
                <a:ea typeface="Cambria Math" panose="02040503050406030204" pitchFamily="18" charset="0"/>
                <a:cs typeface="Arial" panose="020B0604020202020204" pitchFamily="34" charset="0"/>
              </a:rPr>
              <a:t> GEM in 2 protos </a:t>
            </a: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 high rate &amp; long exposure</a:t>
            </a:r>
          </a:p>
          <a:p>
            <a:pPr marL="365760">
              <a:lnSpc>
                <a:spcPts val="1800"/>
              </a:lnSpc>
            </a:pPr>
            <a:r>
              <a:rPr lang="en-US" sz="1200" dirty="0" err="1">
                <a:solidFill>
                  <a:srgbClr val="C00000"/>
                </a:solidFill>
                <a:latin typeface="Arial" panose="020B0604020202020204" pitchFamily="34" charset="0"/>
                <a:ea typeface="Cambria Math" panose="02040503050406030204" pitchFamily="18" charset="0"/>
                <a:cs typeface="Arial" panose="020B0604020202020204" pitchFamily="34" charset="0"/>
              </a:rPr>
              <a:t>std</a:t>
            </a:r>
            <a:r>
              <a:rPr lang="en-US" sz="1200" dirty="0">
                <a:solidFill>
                  <a:srgbClr val="C00000"/>
                </a:solidFill>
                <a:latin typeface="Arial" panose="020B0604020202020204" pitchFamily="34" charset="0"/>
                <a:ea typeface="Cambria Math" panose="02040503050406030204" pitchFamily="18" charset="0"/>
                <a:cs typeface="Arial" panose="020B0604020202020204" pitchFamily="34" charset="0"/>
              </a:rPr>
              <a:t>-GEM: </a:t>
            </a:r>
            <a:r>
              <a:rPr lang="en-US" sz="1200" dirty="0">
                <a:latin typeface="Arial" panose="020B0604020202020204" pitchFamily="34" charset="0"/>
                <a:ea typeface="Cambria Math" panose="02040503050406030204" pitchFamily="18" charset="0"/>
                <a:cs typeface="Arial" panose="020B0604020202020204" pitchFamily="34" charset="0"/>
              </a:rPr>
              <a:t>standard GEM foil with 5 µm electrode</a:t>
            </a:r>
          </a:p>
        </p:txBody>
      </p:sp>
      <p:sp>
        <p:nvSpPr>
          <p:cNvPr id="71" name="TextBox 6">
            <a:extLst>
              <a:ext uri="{FF2B5EF4-FFF2-40B4-BE49-F238E27FC236}">
                <a16:creationId xmlns:a16="http://schemas.microsoft.com/office/drawing/2014/main" id="{1885568A-13B3-4FF7-973F-D22CBB1FB1BE}"/>
              </a:ext>
            </a:extLst>
          </p:cNvPr>
          <p:cNvSpPr txBox="1">
            <a:spLocks noChangeArrowheads="1"/>
          </p:cNvSpPr>
          <p:nvPr/>
        </p:nvSpPr>
        <p:spPr bwMode="auto">
          <a:xfrm>
            <a:off x="1" y="611103"/>
            <a:ext cx="4419600" cy="2092881"/>
          </a:xfrm>
          <a:prstGeom prst="rect">
            <a:avLst/>
          </a:prstGeom>
          <a:noFill/>
          <a:ln w="9525">
            <a:noFill/>
            <a:miter lim="800000"/>
            <a:headEnd/>
            <a:tailEnd/>
          </a:ln>
        </p:spPr>
        <p:txBody>
          <a:bodyPr wrap="square">
            <a:prstTxWarp prst="textNoShape">
              <a:avLst/>
            </a:prstTxWarp>
            <a:spAutoFit/>
          </a:bodyPr>
          <a:lstStyle>
            <a:defPPr>
              <a:defRPr lang="en-US"/>
            </a:defPPr>
            <a:lvl1pPr marL="182880" indent="-182880">
              <a:lnSpc>
                <a:spcPct val="150000"/>
              </a:lnSpc>
              <a:spcBef>
                <a:spcPts val="300"/>
              </a:spcBef>
              <a:buFont typeface="Wingdings" panose="05000000000000000000" pitchFamily="2" charset="2"/>
              <a:buChar char="§"/>
              <a:defRPr sz="1100">
                <a:latin typeface="Times New Roman" panose="02020603050405020304" pitchFamily="18" charset="0"/>
                <a:cs typeface="Times New Roman" panose="02020603050405020304" pitchFamily="18" charset="0"/>
              </a:defRPr>
            </a:lvl1pPr>
          </a:lstStyle>
          <a:p>
            <a:pPr>
              <a:lnSpc>
                <a:spcPts val="1800"/>
              </a:lnSpc>
              <a:buFont typeface="Wingdings" panose="05000000000000000000" pitchFamily="2" charset="2"/>
              <a:buChar char="v"/>
            </a:pPr>
            <a:r>
              <a:rPr lang="en-US" sz="1200" b="1" dirty="0">
                <a:solidFill>
                  <a:schemeClr val="tx2"/>
                </a:solidFill>
                <a:latin typeface="Arial" panose="020B0604020202020204" pitchFamily="34" charset="0"/>
                <a:cs typeface="Arial" panose="020B0604020202020204" pitchFamily="34" charset="0"/>
              </a:rPr>
              <a:t>Optical inspection with GEM CDD Scanner at Temple U. </a:t>
            </a:r>
          </a:p>
          <a:p>
            <a:pPr marL="365760">
              <a:lnSpc>
                <a:spcPts val="1800"/>
              </a:lnSpc>
            </a:pPr>
            <a:r>
              <a:rPr lang="en-US" sz="1200" dirty="0">
                <a:latin typeface="Arial" panose="020B0604020202020204" pitchFamily="34" charset="0"/>
                <a:cs typeface="Arial" panose="020B0604020202020204" pitchFamily="34" charset="0"/>
              </a:rPr>
              <a:t>Scan 2 Cr-GEM foils (one damaged and one good foil)</a:t>
            </a:r>
          </a:p>
          <a:p>
            <a:pPr marL="365760">
              <a:lnSpc>
                <a:spcPts val="1800"/>
              </a:lnSpc>
            </a:pPr>
            <a:r>
              <a:rPr lang="en-US" sz="1200" dirty="0">
                <a:latin typeface="Arial" panose="020B0604020202020204" pitchFamily="34" charset="0"/>
                <a:cs typeface="Arial" panose="020B0604020202020204" pitchFamily="34" charset="0"/>
              </a:rPr>
              <a:t>Outer hole size turns out to be very challenging: </a:t>
            </a:r>
          </a:p>
          <a:p>
            <a:pPr lvl="1" indent="-182880">
              <a:lnSpc>
                <a:spcPts val="1800"/>
              </a:lnSpc>
              <a:buFont typeface="Cambria Math" panose="02040503050406030204" pitchFamily="18" charset="0"/>
              <a:buChar char="⇨"/>
            </a:pPr>
            <a:r>
              <a:rPr lang="en-US" sz="1200" dirty="0">
                <a:latin typeface="Arial" panose="020B0604020202020204" pitchFamily="34" charset="0"/>
                <a:cs typeface="Arial" panose="020B0604020202020204" pitchFamily="34" charset="0"/>
              </a:rPr>
              <a:t>Poor contrast from the back light transmission </a:t>
            </a:r>
          </a:p>
          <a:p>
            <a:pPr lvl="1" indent="-182880">
              <a:lnSpc>
                <a:spcPts val="1800"/>
              </a:lnSpc>
              <a:buFont typeface="Cambria Math" panose="02040503050406030204" pitchFamily="18" charset="0"/>
              <a:buChar char="⇨"/>
            </a:pPr>
            <a:r>
              <a:rPr lang="en-US" sz="1200" dirty="0">
                <a:latin typeface="Arial" panose="020B0604020202020204" pitchFamily="34" charset="0"/>
                <a:cs typeface="Arial" panose="020B0604020202020204" pitchFamily="34" charset="0"/>
              </a:rPr>
              <a:t>Poor image resolution </a:t>
            </a:r>
            <a:endParaRPr lang="en-US" sz="1200" dirty="0">
              <a:latin typeface="Arial" panose="020B0604020202020204" pitchFamily="34" charset="0"/>
              <a:ea typeface="Cambria Math" panose="02040503050406030204" pitchFamily="18" charset="0"/>
              <a:cs typeface="Arial" panose="020B0604020202020204" pitchFamily="34" charset="0"/>
            </a:endParaRPr>
          </a:p>
          <a:p>
            <a:pPr marL="365760">
              <a:lnSpc>
                <a:spcPts val="1800"/>
              </a:lnSpc>
            </a:pPr>
            <a:r>
              <a:rPr lang="en-US" sz="1200" dirty="0">
                <a:latin typeface="Arial" panose="020B0604020202020204" pitchFamily="34" charset="0"/>
                <a:ea typeface="Cambria Math" panose="02040503050406030204" pitchFamily="18" charset="0"/>
                <a:cs typeface="Arial" panose="020B0604020202020204" pitchFamily="34" charset="0"/>
              </a:rPr>
              <a:t>Good uniformity for the inner hole diameter</a:t>
            </a:r>
          </a:p>
          <a:p>
            <a:pPr marL="365760">
              <a:lnSpc>
                <a:spcPts val="1800"/>
              </a:lnSpc>
            </a:pPr>
            <a:r>
              <a:rPr lang="en-US" sz="1200" dirty="0">
                <a:latin typeface="Arial" panose="020B0604020202020204" pitchFamily="34" charset="0"/>
                <a:ea typeface="Cambria Math" panose="02040503050406030204" pitchFamily="18" charset="0"/>
                <a:cs typeface="Arial" panose="020B0604020202020204" pitchFamily="34" charset="0"/>
              </a:rPr>
              <a:t>Hole pitch ~138 µm, 2</a:t>
            </a:r>
            <a:r>
              <a:rPr lang="en-US" sz="1200" baseline="30000" dirty="0">
                <a:latin typeface="Arial" panose="020B0604020202020204" pitchFamily="34" charset="0"/>
                <a:ea typeface="Cambria Math" panose="02040503050406030204" pitchFamily="18" charset="0"/>
                <a:cs typeface="Arial" panose="020B0604020202020204" pitchFamily="34" charset="0"/>
              </a:rPr>
              <a:t>nd</a:t>
            </a:r>
            <a:r>
              <a:rPr lang="en-US" sz="1200" dirty="0">
                <a:latin typeface="Arial" panose="020B0604020202020204" pitchFamily="34" charset="0"/>
                <a:ea typeface="Cambria Math" panose="02040503050406030204" pitchFamily="18" charset="0"/>
                <a:cs typeface="Arial" panose="020B0604020202020204" pitchFamily="34" charset="0"/>
              </a:rPr>
              <a:t> peak at ~141 µm for both foils </a:t>
            </a:r>
          </a:p>
          <a:p>
            <a:pPr lvl="1" indent="-182880">
              <a:lnSpc>
                <a:spcPts val="1800"/>
              </a:lnSpc>
              <a:buFont typeface="Cambria Math" panose="02040503050406030204" pitchFamily="18" charset="0"/>
              <a:buChar char="⇨"/>
            </a:pPr>
            <a:r>
              <a:rPr lang="en-US" sz="1200" dirty="0">
                <a:latin typeface="Arial" panose="020B0604020202020204" pitchFamily="34" charset="0"/>
                <a:ea typeface="Cambria Math" panose="02040503050406030204" pitchFamily="18" charset="0"/>
                <a:cs typeface="Arial" panose="020B0604020202020204" pitchFamily="34" charset="0"/>
              </a:rPr>
              <a:t>Second peak is more pronounced for the damaged foil</a:t>
            </a:r>
          </a:p>
        </p:txBody>
      </p:sp>
      <p:sp>
        <p:nvSpPr>
          <p:cNvPr id="47" name="Rectangle 46">
            <a:extLst>
              <a:ext uri="{FF2B5EF4-FFF2-40B4-BE49-F238E27FC236}">
                <a16:creationId xmlns:a16="http://schemas.microsoft.com/office/drawing/2014/main" id="{8AD1BE0E-9F86-4995-9059-E64BB24AF38F}"/>
              </a:ext>
            </a:extLst>
          </p:cNvPr>
          <p:cNvSpPr/>
          <p:nvPr/>
        </p:nvSpPr>
        <p:spPr>
          <a:xfrm>
            <a:off x="7010400" y="5955721"/>
            <a:ext cx="1945277" cy="461665"/>
          </a:xfrm>
          <a:prstGeom prst="rect">
            <a:avLst/>
          </a:prstGeom>
        </p:spPr>
        <p:txBody>
          <a:bodyPr wrap="square">
            <a:spAutoFit/>
          </a:bodyPr>
          <a:lstStyle/>
          <a:p>
            <a:pPr marL="182880"/>
            <a:r>
              <a:rPr lang="en-US" sz="1200" dirty="0">
                <a:solidFill>
                  <a:srgbClr val="0000FF"/>
                </a:solidFill>
                <a:latin typeface="Times New Roman" panose="02020603050405020304" pitchFamily="18" charset="0"/>
                <a:cs typeface="Times New Roman" panose="02020603050405020304" pitchFamily="18" charset="0"/>
              </a:rPr>
              <a:t>Cr layer 2 × thicker than original assumption</a:t>
            </a:r>
          </a:p>
        </p:txBody>
      </p:sp>
      <p:grpSp>
        <p:nvGrpSpPr>
          <p:cNvPr id="15" name="Group 14">
            <a:extLst>
              <a:ext uri="{FF2B5EF4-FFF2-40B4-BE49-F238E27FC236}">
                <a16:creationId xmlns:a16="http://schemas.microsoft.com/office/drawing/2014/main" id="{D794116B-78DA-45A2-9A77-593C07DEDC4A}"/>
              </a:ext>
            </a:extLst>
          </p:cNvPr>
          <p:cNvGrpSpPr/>
          <p:nvPr/>
        </p:nvGrpSpPr>
        <p:grpSpPr>
          <a:xfrm flipH="1">
            <a:off x="4808761" y="3553264"/>
            <a:ext cx="1315110" cy="719966"/>
            <a:chOff x="7824405" y="3692822"/>
            <a:chExt cx="1315110" cy="719966"/>
          </a:xfrm>
        </p:grpSpPr>
        <p:cxnSp>
          <p:nvCxnSpPr>
            <p:cNvPr id="48" name="Straight Connector 47">
              <a:extLst>
                <a:ext uri="{FF2B5EF4-FFF2-40B4-BE49-F238E27FC236}">
                  <a16:creationId xmlns:a16="http://schemas.microsoft.com/office/drawing/2014/main" id="{9DF310A8-11E6-40EA-B312-1D6940ABD6DA}"/>
                </a:ext>
              </a:extLst>
            </p:cNvPr>
            <p:cNvCxnSpPr>
              <a:cxnSpLocks/>
            </p:cNvCxnSpPr>
            <p:nvPr/>
          </p:nvCxnSpPr>
          <p:spPr>
            <a:xfrm rot="16200000">
              <a:off x="8404894" y="4054681"/>
              <a:ext cx="716212" cy="0"/>
            </a:xfrm>
            <a:prstGeom prst="line">
              <a:avLst/>
            </a:prstGeom>
            <a:ln w="127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E5CE71BE-08FE-42F9-956D-B846D5662726}"/>
                </a:ext>
              </a:extLst>
            </p:cNvPr>
            <p:cNvSpPr>
              <a:spLocks noChangeAspect="1"/>
            </p:cNvSpPr>
            <p:nvPr/>
          </p:nvSpPr>
          <p:spPr>
            <a:xfrm>
              <a:off x="7824405" y="3696576"/>
              <a:ext cx="710605" cy="716212"/>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75F6DD8F-F27D-4C13-95E4-81F887E78F4C}"/>
                </a:ext>
              </a:extLst>
            </p:cNvPr>
            <p:cNvSpPr txBox="1"/>
            <p:nvPr/>
          </p:nvSpPr>
          <p:spPr>
            <a:xfrm rot="5400000">
              <a:off x="8650599" y="3904739"/>
              <a:ext cx="700833" cy="276999"/>
            </a:xfrm>
            <a:prstGeom prst="rect">
              <a:avLst/>
            </a:prstGeom>
            <a:noFill/>
          </p:spPr>
          <p:txBody>
            <a:bodyPr wrap="none" rtlCol="0">
              <a:spAutoFit/>
            </a:bodyPr>
            <a:lstStyle/>
            <a:p>
              <a:r>
                <a:rPr lang="en-US" sz="1200" dirty="0">
                  <a:solidFill>
                    <a:srgbClr val="FF0000"/>
                  </a:solidFill>
                  <a:latin typeface="Times New Roman" panose="02020603050405020304" pitchFamily="18" charset="0"/>
                  <a:cs typeface="Times New Roman" panose="02020603050405020304" pitchFamily="18" charset="0"/>
                </a:rPr>
                <a:t>52.8 µm</a:t>
              </a:r>
            </a:p>
          </p:txBody>
        </p:sp>
        <p:cxnSp>
          <p:nvCxnSpPr>
            <p:cNvPr id="51" name="Straight Connector 50">
              <a:extLst>
                <a:ext uri="{FF2B5EF4-FFF2-40B4-BE49-F238E27FC236}">
                  <a16:creationId xmlns:a16="http://schemas.microsoft.com/office/drawing/2014/main" id="{453817D3-4F01-43E3-9B00-950E76B8F4EE}"/>
                </a:ext>
              </a:extLst>
            </p:cNvPr>
            <p:cNvCxnSpPr>
              <a:cxnSpLocks/>
            </p:cNvCxnSpPr>
            <p:nvPr/>
          </p:nvCxnSpPr>
          <p:spPr>
            <a:xfrm>
              <a:off x="8161018" y="3696576"/>
              <a:ext cx="940506" cy="0"/>
            </a:xfrm>
            <a:prstGeom prst="line">
              <a:avLst/>
            </a:prstGeom>
            <a:ln w="12700">
              <a:solidFill>
                <a:srgbClr val="FF0000"/>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4C5DC00-C8DD-4D2C-B925-FDC4570889AC}"/>
                </a:ext>
              </a:extLst>
            </p:cNvPr>
            <p:cNvCxnSpPr>
              <a:cxnSpLocks/>
            </p:cNvCxnSpPr>
            <p:nvPr/>
          </p:nvCxnSpPr>
          <p:spPr>
            <a:xfrm>
              <a:off x="8121815" y="4412787"/>
              <a:ext cx="940506" cy="0"/>
            </a:xfrm>
            <a:prstGeom prst="line">
              <a:avLst/>
            </a:prstGeom>
            <a:ln w="12700">
              <a:solidFill>
                <a:srgbClr val="FF0000"/>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3" name="Rectangle 42">
            <a:extLst>
              <a:ext uri="{FF2B5EF4-FFF2-40B4-BE49-F238E27FC236}">
                <a16:creationId xmlns:a16="http://schemas.microsoft.com/office/drawing/2014/main" id="{136F5EA3-ED2A-48A2-9E78-26FC6A2B42E9}"/>
              </a:ext>
            </a:extLst>
          </p:cNvPr>
          <p:cNvSpPr/>
          <p:nvPr/>
        </p:nvSpPr>
        <p:spPr>
          <a:xfrm>
            <a:off x="6920034" y="3119735"/>
            <a:ext cx="2147765" cy="461665"/>
          </a:xfrm>
          <a:prstGeom prst="rect">
            <a:avLst/>
          </a:prstGeom>
        </p:spPr>
        <p:txBody>
          <a:bodyPr wrap="square">
            <a:spAutoFit/>
          </a:bodyPr>
          <a:lstStyle/>
          <a:p>
            <a:pPr marL="91440"/>
            <a:r>
              <a:rPr lang="en-US" sz="1200" dirty="0">
                <a:solidFill>
                  <a:srgbClr val="00FFCC"/>
                </a:solidFill>
                <a:latin typeface="Times New Roman" panose="02020603050405020304" pitchFamily="18" charset="0"/>
                <a:cs typeface="Times New Roman" panose="02020603050405020304" pitchFamily="18" charset="0"/>
              </a:rPr>
              <a:t>Cross section of a hole at the boundary between Cr and Cu</a:t>
            </a:r>
          </a:p>
        </p:txBody>
      </p:sp>
    </p:spTree>
    <p:extLst>
      <p:ext uri="{BB962C8B-B14F-4D97-AF65-F5344CB8AC3E}">
        <p14:creationId xmlns:p14="http://schemas.microsoft.com/office/powerpoint/2010/main" val="4004998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9" y="6492885"/>
            <a:ext cx="3505200" cy="365125"/>
          </a:xfrm>
        </p:spPr>
        <p:txBody>
          <a:bodyPr/>
          <a:lstStyle/>
          <a:p>
            <a:r>
              <a:rPr lang="en-US"/>
              <a:t>EIC Detector R&amp;D AC Meeting @ BNL, 1/18/2018</a:t>
            </a:r>
            <a:endParaRPr lang="en-US" dirty="0"/>
          </a:p>
        </p:txBody>
      </p:sp>
      <p:sp>
        <p:nvSpPr>
          <p:cNvPr id="25" name="Title 1"/>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SEM of damaged foil (Cr-GEM1)</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5</a:t>
            </a:fld>
            <a:endParaRPr lang="en-US" dirty="0"/>
          </a:p>
        </p:txBody>
      </p:sp>
      <p:sp>
        <p:nvSpPr>
          <p:cNvPr id="12" name="Rectangle 11">
            <a:extLst>
              <a:ext uri="{FF2B5EF4-FFF2-40B4-BE49-F238E27FC236}">
                <a16:creationId xmlns:a16="http://schemas.microsoft.com/office/drawing/2014/main" id="{3E104089-3EC8-4417-BCC9-3B21367E9C68}"/>
              </a:ext>
            </a:extLst>
          </p:cNvPr>
          <p:cNvSpPr/>
          <p:nvPr/>
        </p:nvSpPr>
        <p:spPr>
          <a:xfrm>
            <a:off x="0" y="565253"/>
            <a:ext cx="9144000" cy="698717"/>
          </a:xfrm>
          <a:prstGeom prst="rect">
            <a:avLst/>
          </a:prstGeom>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SEM images of the top of the damaged Cr-GEM1 foil, as expected, SEM images of top side are good quality with holes dimensions configuration and the cross section view looking normal GEM foil</a:t>
            </a:r>
          </a:p>
        </p:txBody>
      </p:sp>
      <p:sp>
        <p:nvSpPr>
          <p:cNvPr id="13" name="Rectangle 12">
            <a:extLst>
              <a:ext uri="{FF2B5EF4-FFF2-40B4-BE49-F238E27FC236}">
                <a16:creationId xmlns:a16="http://schemas.microsoft.com/office/drawing/2014/main" id="{F0573B35-C635-4AAE-9229-DFD03D7AE1F6}"/>
              </a:ext>
            </a:extLst>
          </p:cNvPr>
          <p:cNvSpPr/>
          <p:nvPr/>
        </p:nvSpPr>
        <p:spPr>
          <a:xfrm>
            <a:off x="0" y="3581400"/>
            <a:ext cx="9144000" cy="738664"/>
          </a:xfrm>
          <a:prstGeom prst="rect">
            <a:avLst/>
          </a:prstGeom>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Images of the bottom side (where the Cr layer was removed) appears severely distorted </a:t>
            </a:r>
            <a:r>
              <a:rPr lang="en-US" sz="1400" dirty="0">
                <a:latin typeface="Arial" panose="020B0604020202020204" pitchFamily="34" charset="0"/>
                <a:ea typeface="Cambria Math" panose="02040503050406030204" pitchFamily="18" charset="0"/>
                <a:cs typeface="Arial" panose="020B0604020202020204" pitchFamily="34" charset="0"/>
              </a:rPr>
              <a:t>⇨ bad image resolution</a:t>
            </a:r>
            <a:r>
              <a:rPr lang="en-US" sz="1400" dirty="0">
                <a:latin typeface="Arial" panose="020B0604020202020204" pitchFamily="34" charset="0"/>
                <a:cs typeface="Arial" panose="020B0604020202020204" pitchFamily="34" charset="0"/>
              </a:rPr>
              <a:t> </a:t>
            </a:r>
          </a:p>
          <a:p>
            <a:pPr marL="560070" lvl="1" indent="-285750">
              <a:lnSpc>
                <a:spcPct val="15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Cross section of the holes: looks as if the Cr layer melted but the Kapton looks fine</a:t>
            </a:r>
          </a:p>
        </p:txBody>
      </p:sp>
      <p:grpSp>
        <p:nvGrpSpPr>
          <p:cNvPr id="3" name="Group 2">
            <a:extLst>
              <a:ext uri="{FF2B5EF4-FFF2-40B4-BE49-F238E27FC236}">
                <a16:creationId xmlns:a16="http://schemas.microsoft.com/office/drawing/2014/main" id="{BE7BA829-AFE3-4069-88A6-F9A911308144}"/>
              </a:ext>
            </a:extLst>
          </p:cNvPr>
          <p:cNvGrpSpPr/>
          <p:nvPr/>
        </p:nvGrpSpPr>
        <p:grpSpPr>
          <a:xfrm>
            <a:off x="20972" y="1385634"/>
            <a:ext cx="9123028" cy="2195766"/>
            <a:chOff x="20972" y="1317376"/>
            <a:chExt cx="9123028" cy="2195766"/>
          </a:xfrm>
        </p:grpSpPr>
        <p:pic>
          <p:nvPicPr>
            <p:cNvPr id="30" name="Picture 29">
              <a:extLst>
                <a:ext uri="{FF2B5EF4-FFF2-40B4-BE49-F238E27FC236}">
                  <a16:creationId xmlns:a16="http://schemas.microsoft.com/office/drawing/2014/main" id="{621E097C-30F3-44C4-BCDF-DB93BE2662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001" t="11096" r="22222" b="29131"/>
            <a:stretch/>
          </p:blipFill>
          <p:spPr>
            <a:xfrm rot="5400000">
              <a:off x="-42304" y="1381873"/>
              <a:ext cx="2194545" cy="2067993"/>
            </a:xfrm>
            <a:prstGeom prst="rect">
              <a:avLst/>
            </a:prstGeom>
          </p:spPr>
        </p:pic>
        <p:pic>
          <p:nvPicPr>
            <p:cNvPr id="31" name="Picture 30">
              <a:extLst>
                <a:ext uri="{FF2B5EF4-FFF2-40B4-BE49-F238E27FC236}">
                  <a16:creationId xmlns:a16="http://schemas.microsoft.com/office/drawing/2014/main" id="{C89DA2C0-E1E3-47CF-8E14-E73E9E1C26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0424" y="1318597"/>
              <a:ext cx="2926059" cy="2194545"/>
            </a:xfrm>
            <a:prstGeom prst="rect">
              <a:avLst/>
            </a:prstGeom>
          </p:spPr>
        </p:pic>
        <p:pic>
          <p:nvPicPr>
            <p:cNvPr id="32" name="Picture 31">
              <a:extLst>
                <a:ext uri="{FF2B5EF4-FFF2-40B4-BE49-F238E27FC236}">
                  <a16:creationId xmlns:a16="http://schemas.microsoft.com/office/drawing/2014/main" id="{C765D71F-6769-4D70-AAE4-A3367C8FAA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17941" y="1318597"/>
              <a:ext cx="2926059" cy="2194545"/>
            </a:xfrm>
            <a:prstGeom prst="rect">
              <a:avLst/>
            </a:prstGeom>
          </p:spPr>
        </p:pic>
        <p:sp>
          <p:nvSpPr>
            <p:cNvPr id="14" name="TextBox 13">
              <a:extLst>
                <a:ext uri="{FF2B5EF4-FFF2-40B4-BE49-F238E27FC236}">
                  <a16:creationId xmlns:a16="http://schemas.microsoft.com/office/drawing/2014/main" id="{EA046487-25CE-4047-98CF-ED3149276916}"/>
                </a:ext>
              </a:extLst>
            </p:cNvPr>
            <p:cNvSpPr txBox="1"/>
            <p:nvPr/>
          </p:nvSpPr>
          <p:spPr>
            <a:xfrm>
              <a:off x="47810" y="1317376"/>
              <a:ext cx="1018990"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Top side</a:t>
              </a:r>
            </a:p>
          </p:txBody>
        </p:sp>
        <p:sp>
          <p:nvSpPr>
            <p:cNvPr id="16" name="TextBox 15">
              <a:extLst>
                <a:ext uri="{FF2B5EF4-FFF2-40B4-BE49-F238E27FC236}">
                  <a16:creationId xmlns:a16="http://schemas.microsoft.com/office/drawing/2014/main" id="{0B284CB7-A95C-4615-AFB6-065E4E24229C}"/>
                </a:ext>
              </a:extLst>
            </p:cNvPr>
            <p:cNvSpPr txBox="1"/>
            <p:nvPr/>
          </p:nvSpPr>
          <p:spPr>
            <a:xfrm>
              <a:off x="2694205" y="1317376"/>
              <a:ext cx="1018990"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Top side</a:t>
              </a:r>
            </a:p>
          </p:txBody>
        </p:sp>
        <p:sp>
          <p:nvSpPr>
            <p:cNvPr id="17" name="TextBox 16">
              <a:extLst>
                <a:ext uri="{FF2B5EF4-FFF2-40B4-BE49-F238E27FC236}">
                  <a16:creationId xmlns:a16="http://schemas.microsoft.com/office/drawing/2014/main" id="{7FC35A35-B435-4B94-8FCB-339A95F0E83C}"/>
                </a:ext>
              </a:extLst>
            </p:cNvPr>
            <p:cNvSpPr txBox="1"/>
            <p:nvPr/>
          </p:nvSpPr>
          <p:spPr>
            <a:xfrm>
              <a:off x="6221722" y="1317376"/>
              <a:ext cx="1018990"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Top side</a:t>
              </a:r>
            </a:p>
          </p:txBody>
        </p:sp>
      </p:grpSp>
      <p:grpSp>
        <p:nvGrpSpPr>
          <p:cNvPr id="4" name="Group 3">
            <a:extLst>
              <a:ext uri="{FF2B5EF4-FFF2-40B4-BE49-F238E27FC236}">
                <a16:creationId xmlns:a16="http://schemas.microsoft.com/office/drawing/2014/main" id="{BA70DB77-A591-40EE-9AB5-DCBB023C98E8}"/>
              </a:ext>
            </a:extLst>
          </p:cNvPr>
          <p:cNvGrpSpPr/>
          <p:nvPr/>
        </p:nvGrpSpPr>
        <p:grpSpPr>
          <a:xfrm>
            <a:off x="20972" y="4343400"/>
            <a:ext cx="9123028" cy="2194545"/>
            <a:chOff x="20972" y="4419600"/>
            <a:chExt cx="9123028" cy="2194545"/>
          </a:xfrm>
        </p:grpSpPr>
        <p:pic>
          <p:nvPicPr>
            <p:cNvPr id="27" name="Picture 26">
              <a:extLst>
                <a:ext uri="{FF2B5EF4-FFF2-40B4-BE49-F238E27FC236}">
                  <a16:creationId xmlns:a16="http://schemas.microsoft.com/office/drawing/2014/main" id="{2495BDDC-3D69-4CB8-8E74-B8CEE1F017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17941" y="4419600"/>
              <a:ext cx="2926059" cy="2194545"/>
            </a:xfrm>
            <a:prstGeom prst="rect">
              <a:avLst/>
            </a:prstGeom>
          </p:spPr>
        </p:pic>
        <p:pic>
          <p:nvPicPr>
            <p:cNvPr id="28" name="Picture 27">
              <a:extLst>
                <a:ext uri="{FF2B5EF4-FFF2-40B4-BE49-F238E27FC236}">
                  <a16:creationId xmlns:a16="http://schemas.microsoft.com/office/drawing/2014/main" id="{F7CACAF9-A916-4D4B-A2AB-4AD1E2D25D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87197" y="4419600"/>
              <a:ext cx="2926059" cy="2194545"/>
            </a:xfrm>
            <a:prstGeom prst="rect">
              <a:avLst/>
            </a:prstGeom>
          </p:spPr>
        </p:pic>
        <p:pic>
          <p:nvPicPr>
            <p:cNvPr id="29" name="Picture 28">
              <a:extLst>
                <a:ext uri="{FF2B5EF4-FFF2-40B4-BE49-F238E27FC236}">
                  <a16:creationId xmlns:a16="http://schemas.microsoft.com/office/drawing/2014/main" id="{31604CA6-D4D5-48BC-AA8D-BFC7E160A8B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4167" r="4166" b="26667"/>
            <a:stretch/>
          </p:blipFill>
          <p:spPr>
            <a:xfrm>
              <a:off x="20972" y="4419600"/>
              <a:ext cx="2061540" cy="2194545"/>
            </a:xfrm>
            <a:prstGeom prst="rect">
              <a:avLst/>
            </a:prstGeom>
          </p:spPr>
        </p:pic>
        <p:sp>
          <p:nvSpPr>
            <p:cNvPr id="15" name="TextBox 14">
              <a:extLst>
                <a:ext uri="{FF2B5EF4-FFF2-40B4-BE49-F238E27FC236}">
                  <a16:creationId xmlns:a16="http://schemas.microsoft.com/office/drawing/2014/main" id="{7C36FC32-5D5D-4C18-A717-753EBB705D10}"/>
                </a:ext>
              </a:extLst>
            </p:cNvPr>
            <p:cNvSpPr txBox="1"/>
            <p:nvPr/>
          </p:nvSpPr>
          <p:spPr>
            <a:xfrm>
              <a:off x="47082" y="6274371"/>
              <a:ext cx="1248318"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Bottom side</a:t>
              </a:r>
            </a:p>
          </p:txBody>
        </p:sp>
        <p:sp>
          <p:nvSpPr>
            <p:cNvPr id="18" name="TextBox 17">
              <a:extLst>
                <a:ext uri="{FF2B5EF4-FFF2-40B4-BE49-F238E27FC236}">
                  <a16:creationId xmlns:a16="http://schemas.microsoft.com/office/drawing/2014/main" id="{8B92FC2A-8915-4821-95C3-1F0998950CB9}"/>
                </a:ext>
              </a:extLst>
            </p:cNvPr>
            <p:cNvSpPr txBox="1"/>
            <p:nvPr/>
          </p:nvSpPr>
          <p:spPr>
            <a:xfrm>
              <a:off x="2690423" y="6105094"/>
              <a:ext cx="1191995"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Bottom side</a:t>
              </a:r>
            </a:p>
          </p:txBody>
        </p:sp>
        <p:sp>
          <p:nvSpPr>
            <p:cNvPr id="19" name="TextBox 18">
              <a:extLst>
                <a:ext uri="{FF2B5EF4-FFF2-40B4-BE49-F238E27FC236}">
                  <a16:creationId xmlns:a16="http://schemas.microsoft.com/office/drawing/2014/main" id="{39FF91C3-8CEB-4623-815A-150875F05DB0}"/>
                </a:ext>
              </a:extLst>
            </p:cNvPr>
            <p:cNvSpPr txBox="1"/>
            <p:nvPr/>
          </p:nvSpPr>
          <p:spPr>
            <a:xfrm>
              <a:off x="6217941" y="6105094"/>
              <a:ext cx="1249659" cy="338554"/>
            </a:xfrm>
            <a:prstGeom prst="rect">
              <a:avLst/>
            </a:prstGeom>
            <a:solidFill>
              <a:schemeClr val="tx1"/>
            </a:solidFill>
          </p:spPr>
          <p:txBody>
            <a:bodyPr wrap="square" rtlCol="0">
              <a:spAutoFit/>
            </a:bodyPr>
            <a:lstStyle/>
            <a:p>
              <a:r>
                <a:rPr lang="en-US" sz="1600" dirty="0">
                  <a:solidFill>
                    <a:schemeClr val="bg1"/>
                  </a:solidFill>
                  <a:latin typeface="Times New Roman" panose="02020603050405020304" pitchFamily="18" charset="0"/>
                  <a:cs typeface="Times New Roman" panose="02020603050405020304" pitchFamily="18" charset="0"/>
                </a:rPr>
                <a:t>Bottom  side</a:t>
              </a:r>
            </a:p>
          </p:txBody>
        </p:sp>
      </p:grpSp>
    </p:spTree>
    <p:extLst>
      <p:ext uri="{BB962C8B-B14F-4D97-AF65-F5344CB8AC3E}">
        <p14:creationId xmlns:p14="http://schemas.microsoft.com/office/powerpoint/2010/main" val="3714681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9" y="6492885"/>
            <a:ext cx="3505200" cy="365125"/>
          </a:xfrm>
        </p:spPr>
        <p:txBody>
          <a:bodyPr/>
          <a:lstStyle/>
          <a:p>
            <a:r>
              <a:rPr lang="en-US"/>
              <a:t>EIC Detector R&amp;D AC Meeting @ BNL, 1/18/2018</a:t>
            </a:r>
            <a:endParaRPr lang="en-US" dirty="0"/>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6</a:t>
            </a:fld>
            <a:endParaRPr lang="en-US" dirty="0"/>
          </a:p>
        </p:txBody>
      </p:sp>
      <p:grpSp>
        <p:nvGrpSpPr>
          <p:cNvPr id="3" name="Group 2">
            <a:extLst>
              <a:ext uri="{FF2B5EF4-FFF2-40B4-BE49-F238E27FC236}">
                <a16:creationId xmlns:a16="http://schemas.microsoft.com/office/drawing/2014/main" id="{9E68E37F-892E-4B93-8EE9-E61CD3C10258}"/>
              </a:ext>
            </a:extLst>
          </p:cNvPr>
          <p:cNvGrpSpPr>
            <a:grpSpLocks noChangeAspect="1"/>
          </p:cNvGrpSpPr>
          <p:nvPr/>
        </p:nvGrpSpPr>
        <p:grpSpPr>
          <a:xfrm>
            <a:off x="45720" y="1981200"/>
            <a:ext cx="9052560" cy="2378452"/>
            <a:chOff x="320040" y="1952191"/>
            <a:chExt cx="8503920" cy="2234302"/>
          </a:xfrm>
        </p:grpSpPr>
        <p:sp>
          <p:nvSpPr>
            <p:cNvPr id="12" name="TextBox 11">
              <a:extLst>
                <a:ext uri="{FF2B5EF4-FFF2-40B4-BE49-F238E27FC236}">
                  <a16:creationId xmlns:a16="http://schemas.microsoft.com/office/drawing/2014/main" id="{331E57A1-3A18-4F2E-B843-4A4F8F0470B5}"/>
                </a:ext>
              </a:extLst>
            </p:cNvPr>
            <p:cNvSpPr txBox="1"/>
            <p:nvPr/>
          </p:nvSpPr>
          <p:spPr>
            <a:xfrm>
              <a:off x="320040" y="1952191"/>
              <a:ext cx="2636215" cy="289124"/>
            </a:xfrm>
            <a:prstGeom prst="rect">
              <a:avLst/>
            </a:prstGeom>
            <a:noFill/>
          </p:spPr>
          <p:txBody>
            <a:bodyPr wrap="square" rtlCol="0">
              <a:spAutoFit/>
            </a:bodyPr>
            <a:lstStyle/>
            <a:p>
              <a:pPr algn="ctr"/>
              <a:r>
                <a:rPr lang="en-US" sz="1400" dirty="0">
                  <a:solidFill>
                    <a:srgbClr val="0000FF"/>
                  </a:solidFill>
                  <a:latin typeface="Times New Roman" panose="02020603050405020304" pitchFamily="18" charset="0"/>
                  <a:cs typeface="Times New Roman" panose="02020603050405020304" pitchFamily="18" charset="0"/>
                </a:rPr>
                <a:t>Damaged Cr-GEM1 bottom side</a:t>
              </a:r>
            </a:p>
          </p:txBody>
        </p:sp>
        <p:pic>
          <p:nvPicPr>
            <p:cNvPr id="14" name="Picture 13">
              <a:extLst>
                <a:ext uri="{FF2B5EF4-FFF2-40B4-BE49-F238E27FC236}">
                  <a16:creationId xmlns:a16="http://schemas.microsoft.com/office/drawing/2014/main" id="{1A061173-9EB6-4A09-A070-614A7EF986A3}"/>
                </a:ext>
              </a:extLst>
            </p:cNvPr>
            <p:cNvPicPr>
              <a:picLocks noChangeAspect="1"/>
            </p:cNvPicPr>
            <p:nvPr/>
          </p:nvPicPr>
          <p:blipFill rotWithShape="1">
            <a:blip r:embed="rId3" cstate="print">
              <a:extLst>
                <a:ext uri="{28A0092B-C50C-407E-A947-70E740481C1C}">
                  <a14:useLocalDpi xmlns:a14="http://schemas.microsoft.com/office/drawing/2010/main" val="0"/>
                </a:ext>
              </a:extLst>
            </a:blip>
            <a:stretch/>
          </p:blipFill>
          <p:spPr>
            <a:xfrm>
              <a:off x="320040" y="2195236"/>
              <a:ext cx="2636215" cy="1977161"/>
            </a:xfrm>
            <a:prstGeom prst="rect">
              <a:avLst/>
            </a:prstGeom>
          </p:spPr>
        </p:pic>
        <p:pic>
          <p:nvPicPr>
            <p:cNvPr id="16" name="Picture 15">
              <a:extLst>
                <a:ext uri="{FF2B5EF4-FFF2-40B4-BE49-F238E27FC236}">
                  <a16:creationId xmlns:a16="http://schemas.microsoft.com/office/drawing/2014/main" id="{0B5D1ED8-26A5-4FC9-BF24-2F86CD306A5C}"/>
                </a:ext>
              </a:extLst>
            </p:cNvPr>
            <p:cNvPicPr>
              <a:picLocks noChangeAspect="1"/>
            </p:cNvPicPr>
            <p:nvPr/>
          </p:nvPicPr>
          <p:blipFill rotWithShape="1">
            <a:blip r:embed="rId4" cstate="print">
              <a:extLst>
                <a:ext uri="{28A0092B-C50C-407E-A947-70E740481C1C}">
                  <a14:useLocalDpi xmlns:a14="http://schemas.microsoft.com/office/drawing/2010/main" val="0"/>
                </a:ext>
              </a:extLst>
            </a:blip>
            <a:stretch/>
          </p:blipFill>
          <p:spPr>
            <a:xfrm>
              <a:off x="3211372" y="2209332"/>
              <a:ext cx="2636215" cy="1977161"/>
            </a:xfrm>
            <a:prstGeom prst="rect">
              <a:avLst/>
            </a:prstGeom>
          </p:spPr>
        </p:pic>
        <p:pic>
          <p:nvPicPr>
            <p:cNvPr id="17" name="Picture 16">
              <a:extLst>
                <a:ext uri="{FF2B5EF4-FFF2-40B4-BE49-F238E27FC236}">
                  <a16:creationId xmlns:a16="http://schemas.microsoft.com/office/drawing/2014/main" id="{4200759A-3FC1-47CE-BE13-6FED70822085}"/>
                </a:ext>
              </a:extLst>
            </p:cNvPr>
            <p:cNvPicPr>
              <a:picLocks noChangeAspect="1"/>
            </p:cNvPicPr>
            <p:nvPr/>
          </p:nvPicPr>
          <p:blipFill rotWithShape="1">
            <a:blip r:embed="rId5" cstate="print">
              <a:extLst>
                <a:ext uri="{28A0092B-C50C-407E-A947-70E740481C1C}">
                  <a14:useLocalDpi xmlns:a14="http://schemas.microsoft.com/office/drawing/2010/main" val="0"/>
                </a:ext>
              </a:extLst>
            </a:blip>
            <a:stretch/>
          </p:blipFill>
          <p:spPr>
            <a:xfrm>
              <a:off x="6187744" y="2209332"/>
              <a:ext cx="2636215" cy="1977161"/>
            </a:xfrm>
            <a:prstGeom prst="rect">
              <a:avLst/>
            </a:prstGeom>
          </p:spPr>
        </p:pic>
        <p:sp>
          <p:nvSpPr>
            <p:cNvPr id="34" name="TextBox 33">
              <a:extLst>
                <a:ext uri="{FF2B5EF4-FFF2-40B4-BE49-F238E27FC236}">
                  <a16:creationId xmlns:a16="http://schemas.microsoft.com/office/drawing/2014/main" id="{44A89107-E3F8-4E62-8214-381B9995EFEA}"/>
                </a:ext>
              </a:extLst>
            </p:cNvPr>
            <p:cNvSpPr txBox="1"/>
            <p:nvPr/>
          </p:nvSpPr>
          <p:spPr>
            <a:xfrm>
              <a:off x="3225554" y="1952191"/>
              <a:ext cx="2622033" cy="289124"/>
            </a:xfrm>
            <a:prstGeom prst="rect">
              <a:avLst/>
            </a:prstGeom>
            <a:noFill/>
          </p:spPr>
          <p:txBody>
            <a:bodyPr wrap="square" rtlCol="0">
              <a:spAutoFit/>
            </a:bodyPr>
            <a:lstStyle/>
            <a:p>
              <a:pPr algn="ctr"/>
              <a:r>
                <a:rPr lang="en-US" sz="1400" dirty="0">
                  <a:solidFill>
                    <a:srgbClr val="FF0000"/>
                  </a:solidFill>
                  <a:latin typeface="Times New Roman" panose="02020603050405020304" pitchFamily="18" charset="0"/>
                  <a:cs typeface="Times New Roman" panose="02020603050405020304" pitchFamily="18" charset="0"/>
                </a:rPr>
                <a:t>SEM without conductive tape</a:t>
              </a:r>
            </a:p>
          </p:txBody>
        </p:sp>
        <p:sp>
          <p:nvSpPr>
            <p:cNvPr id="35" name="TextBox 34">
              <a:extLst>
                <a:ext uri="{FF2B5EF4-FFF2-40B4-BE49-F238E27FC236}">
                  <a16:creationId xmlns:a16="http://schemas.microsoft.com/office/drawing/2014/main" id="{99BAC3FA-F2B8-427E-9936-C048A45A2A08}"/>
                </a:ext>
              </a:extLst>
            </p:cNvPr>
            <p:cNvSpPr txBox="1"/>
            <p:nvPr/>
          </p:nvSpPr>
          <p:spPr>
            <a:xfrm>
              <a:off x="6201927" y="1952191"/>
              <a:ext cx="2622033" cy="289124"/>
            </a:xfrm>
            <a:prstGeom prst="rect">
              <a:avLst/>
            </a:prstGeom>
            <a:noFill/>
          </p:spPr>
          <p:txBody>
            <a:bodyPr wrap="square" rtlCol="0">
              <a:spAutoFit/>
            </a:bodyPr>
            <a:lstStyle/>
            <a:p>
              <a:pPr algn="ctr"/>
              <a:r>
                <a:rPr lang="en-US" sz="1400" dirty="0">
                  <a:solidFill>
                    <a:srgbClr val="00B050"/>
                  </a:solidFill>
                  <a:latin typeface="Times New Roman" panose="02020603050405020304" pitchFamily="18" charset="0"/>
                  <a:cs typeface="Times New Roman" panose="02020603050405020304" pitchFamily="18" charset="0"/>
                </a:rPr>
                <a:t>SEM with conductive tape</a:t>
              </a:r>
            </a:p>
          </p:txBody>
        </p:sp>
      </p:grpSp>
      <p:sp>
        <p:nvSpPr>
          <p:cNvPr id="18" name="Rectangle 17">
            <a:extLst>
              <a:ext uri="{FF2B5EF4-FFF2-40B4-BE49-F238E27FC236}">
                <a16:creationId xmlns:a16="http://schemas.microsoft.com/office/drawing/2014/main" id="{F5E6A11A-89A3-470E-9877-CE1231D664FA}"/>
              </a:ext>
            </a:extLst>
          </p:cNvPr>
          <p:cNvSpPr/>
          <p:nvPr/>
        </p:nvSpPr>
        <p:spPr>
          <a:xfrm>
            <a:off x="-1" y="596205"/>
            <a:ext cx="9144001" cy="1384995"/>
          </a:xfrm>
          <a:prstGeom prst="rect">
            <a:avLst/>
          </a:prstGeom>
        </p:spPr>
        <p:txBody>
          <a:bodyPr wrap="square">
            <a:spAutoFit/>
          </a:bodyPr>
          <a:lstStyle/>
          <a:p>
            <a:pPr marL="285750" indent="-285750">
              <a:lnSpc>
                <a:spcPct val="150000"/>
              </a:lnSpc>
              <a:buFont typeface="Wingdings" panose="05000000000000000000" pitchFamily="2" charset="2"/>
              <a:buChar char="v"/>
            </a:pPr>
            <a:r>
              <a:rPr lang="en-US" sz="1400" dirty="0">
                <a:solidFill>
                  <a:srgbClr val="C00000"/>
                </a:solidFill>
                <a:latin typeface="Arial" panose="020B0604020202020204" pitchFamily="34" charset="0"/>
                <a:cs typeface="Arial" panose="020B0604020202020204" pitchFamily="34" charset="0"/>
              </a:rPr>
              <a:t>Distortions are explained by the fact that the SEM measurement was performed on a non metallic surface</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Well know issue of charging of dielectric sample when bombarded with the intense SEM beam</a:t>
            </a:r>
          </a:p>
          <a:p>
            <a:pPr marL="285750" indent="-285750">
              <a:lnSpc>
                <a:spcPct val="150000"/>
              </a:lnSpc>
              <a:buFont typeface="Wingdings" panose="05000000000000000000" pitchFamily="2" charset="2"/>
              <a:buChar char="v"/>
            </a:pPr>
            <a:r>
              <a:rPr lang="en-US" sz="1400" b="1" dirty="0">
                <a:latin typeface="Arial" panose="020B0604020202020204" pitchFamily="34" charset="0"/>
                <a:cs typeface="Arial" panose="020B0604020202020204" pitchFamily="34" charset="0"/>
              </a:rPr>
              <a:t>Problem: </a:t>
            </a:r>
            <a:r>
              <a:rPr lang="en-US" sz="1400" dirty="0">
                <a:latin typeface="Arial" panose="020B0604020202020204" pitchFamily="34" charset="0"/>
                <a:cs typeface="Arial" panose="020B0604020202020204" pitchFamily="34" charset="0"/>
              </a:rPr>
              <a:t>Charging up disturbs the electric field around the surface under probe </a:t>
            </a:r>
            <a:r>
              <a:rPr lang="en-US" sz="1400" dirty="0">
                <a:latin typeface="Arial" panose="020B0604020202020204" pitchFamily="34" charset="0"/>
                <a:ea typeface="Cambria Math" panose="02040503050406030204" pitchFamily="18" charset="0"/>
                <a:cs typeface="Arial" panose="020B0604020202020204" pitchFamily="34" charset="0"/>
              </a:rPr>
              <a:t>⇨ poor resolution SEM image</a:t>
            </a:r>
          </a:p>
          <a:p>
            <a:pPr marL="285750" indent="-285750">
              <a:lnSpc>
                <a:spcPct val="150000"/>
              </a:lnSpc>
              <a:buFont typeface="Wingdings" panose="05000000000000000000" pitchFamily="2" charset="2"/>
              <a:buChar char="v"/>
            </a:pPr>
            <a:r>
              <a:rPr lang="en-US" sz="1400" b="1" dirty="0">
                <a:latin typeface="Arial" panose="020B0604020202020204" pitchFamily="34" charset="0"/>
                <a:ea typeface="Cambria Math" panose="02040503050406030204" pitchFamily="18" charset="0"/>
                <a:cs typeface="Arial" panose="020B0604020202020204" pitchFamily="34" charset="0"/>
              </a:rPr>
              <a:t>Solution: </a:t>
            </a:r>
            <a:r>
              <a:rPr lang="en-US" sz="1400" dirty="0">
                <a:latin typeface="Arial" panose="020B0604020202020204" pitchFamily="34" charset="0"/>
                <a:ea typeface="Cambria Math" panose="02040503050406030204" pitchFamily="18" charset="0"/>
                <a:cs typeface="Arial" panose="020B0604020202020204" pitchFamily="34" charset="0"/>
              </a:rPr>
              <a:t>coating the surface with a thin conductive tape  (a few nm of Au) before the SEM measurement</a:t>
            </a:r>
            <a:endParaRPr lang="en-US" sz="1400" dirty="0">
              <a:latin typeface="Arial" panose="020B0604020202020204" pitchFamily="34" charset="0"/>
              <a:cs typeface="Arial" panose="020B0604020202020204" pitchFamily="34" charset="0"/>
            </a:endParaRPr>
          </a:p>
        </p:txBody>
      </p:sp>
      <p:sp>
        <p:nvSpPr>
          <p:cNvPr id="20" name="Title 1">
            <a:extLst>
              <a:ext uri="{FF2B5EF4-FFF2-40B4-BE49-F238E27FC236}">
                <a16:creationId xmlns:a16="http://schemas.microsoft.com/office/drawing/2014/main" id="{CB1B2714-46C0-4AC8-90B2-E1EC155621D9}"/>
              </a:ext>
            </a:extLst>
          </p:cNvPr>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SEM of damaged foil (Cr-GEM1)</a:t>
            </a:r>
          </a:p>
        </p:txBody>
      </p:sp>
      <p:sp>
        <p:nvSpPr>
          <p:cNvPr id="22" name="Rectangle 21">
            <a:extLst>
              <a:ext uri="{FF2B5EF4-FFF2-40B4-BE49-F238E27FC236}">
                <a16:creationId xmlns:a16="http://schemas.microsoft.com/office/drawing/2014/main" id="{5D47F5D6-79F0-4222-9400-39349B6BF6AA}"/>
              </a:ext>
            </a:extLst>
          </p:cNvPr>
          <p:cNvSpPr/>
          <p:nvPr/>
        </p:nvSpPr>
        <p:spPr>
          <a:xfrm>
            <a:off x="0" y="4419600"/>
            <a:ext cx="9144001" cy="2031325"/>
          </a:xfrm>
          <a:prstGeom prst="rect">
            <a:avLst/>
          </a:prstGeom>
        </p:spPr>
        <p:txBody>
          <a:bodyPr wrap="square">
            <a:spAutoFit/>
          </a:bodyPr>
          <a:lstStyle/>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This is a confirmation that the damages in high rate and high gain environment </a:t>
            </a:r>
            <a:r>
              <a:rPr lang="en-US" sz="1400" dirty="0">
                <a:solidFill>
                  <a:srgbClr val="C00000"/>
                </a:solidFill>
                <a:latin typeface="Arial" panose="020B0604020202020204" pitchFamily="34" charset="0"/>
                <a:cs typeface="Arial" panose="020B0604020202020204" pitchFamily="34" charset="0"/>
              </a:rPr>
              <a:t>is limited by the to evaporation of the Cr layer </a:t>
            </a:r>
            <a:r>
              <a:rPr lang="en-US" sz="1400" dirty="0">
                <a:latin typeface="Cambria Math" panose="02040503050406030204" pitchFamily="18" charset="0"/>
                <a:ea typeface="Cambria Math" panose="02040503050406030204" pitchFamily="18" charset="0"/>
                <a:cs typeface="Arial" panose="020B0604020202020204" pitchFamily="34" charset="0"/>
              </a:rPr>
              <a:t>⇨ </a:t>
            </a:r>
            <a:r>
              <a:rPr lang="en-US" sz="1400" dirty="0">
                <a:latin typeface="Arial" panose="020B0604020202020204" pitchFamily="34" charset="0"/>
                <a:cs typeface="Arial" panose="020B0604020202020204" pitchFamily="34" charset="0"/>
              </a:rPr>
              <a:t>the bottom side without Cr becomes a simple Kapton dielectric surface for the SEM</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Discussion within the RD51 community suggest that this “evaporation” can be due to </a:t>
            </a:r>
            <a:r>
              <a:rPr lang="en-US" sz="1400" dirty="0">
                <a:solidFill>
                  <a:srgbClr val="C00000"/>
                </a:solidFill>
                <a:latin typeface="Arial" panose="020B0604020202020204" pitchFamily="34" charset="0"/>
                <a:cs typeface="Arial" panose="020B0604020202020204" pitchFamily="34" charset="0"/>
              </a:rPr>
              <a:t>heat released during spark or plasma etching process in high electric field</a:t>
            </a:r>
          </a:p>
          <a:p>
            <a:pPr marL="285750" indent="-285750">
              <a:lnSpc>
                <a:spcPct val="150000"/>
              </a:lnSpc>
              <a:buFont typeface="Wingdings" panose="05000000000000000000" pitchFamily="2" charset="2"/>
              <a:buChar char="v"/>
            </a:pPr>
            <a:r>
              <a:rPr lang="en-US" sz="1400" b="1" dirty="0">
                <a:latin typeface="Arial" panose="020B0604020202020204" pitchFamily="34" charset="0"/>
                <a:cs typeface="Arial" panose="020B0604020202020204" pitchFamily="34" charset="0"/>
              </a:rPr>
              <a:t>Good news is: </a:t>
            </a:r>
            <a:r>
              <a:rPr lang="en-US" sz="1400" dirty="0">
                <a:latin typeface="Arial" panose="020B0604020202020204" pitchFamily="34" charset="0"/>
                <a:cs typeface="Arial" panose="020B0604020202020204" pitchFamily="34" charset="0"/>
              </a:rPr>
              <a:t>No Kapton etching or Cr evaporation at the top or on the other 2 Cr-GEMs of the triple GEM </a:t>
            </a:r>
          </a:p>
          <a:p>
            <a:pPr marL="742950" lvl="1" indent="-285750">
              <a:lnSpc>
                <a:spcPct val="150000"/>
              </a:lnSpc>
              <a:buFont typeface="Cambria Math" panose="02040503050406030204" pitchFamily="18" charset="0"/>
              <a:buChar char="⇨"/>
            </a:pPr>
            <a:r>
              <a:rPr lang="en-US" sz="1400" dirty="0">
                <a:latin typeface="Arial" panose="020B0604020202020204" pitchFamily="34" charset="0"/>
                <a:cs typeface="Arial" panose="020B0604020202020204" pitchFamily="34" charset="0"/>
              </a:rPr>
              <a:t>Hybrid Cr (top) – Cu (bottom) GEM to be considered as 3</a:t>
            </a:r>
            <a:r>
              <a:rPr lang="en-US" sz="1400" baseline="30000" dirty="0">
                <a:latin typeface="Arial" panose="020B0604020202020204" pitchFamily="34" charset="0"/>
                <a:cs typeface="Arial" panose="020B0604020202020204" pitchFamily="34" charset="0"/>
              </a:rPr>
              <a:t>rd</a:t>
            </a:r>
            <a:r>
              <a:rPr lang="en-US" sz="1400" dirty="0">
                <a:latin typeface="Arial" panose="020B0604020202020204" pitchFamily="34" charset="0"/>
                <a:cs typeface="Arial" panose="020B0604020202020204" pitchFamily="34" charset="0"/>
              </a:rPr>
              <a:t> GEM for application that requires high rate</a:t>
            </a:r>
          </a:p>
        </p:txBody>
      </p:sp>
    </p:spTree>
    <p:extLst>
      <p:ext uri="{BB962C8B-B14F-4D97-AF65-F5344CB8AC3E}">
        <p14:creationId xmlns:p14="http://schemas.microsoft.com/office/powerpoint/2010/main" val="138031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9" y="6492885"/>
            <a:ext cx="3505200" cy="365125"/>
          </a:xfrm>
        </p:spPr>
        <p:txBody>
          <a:bodyPr/>
          <a:lstStyle/>
          <a:p>
            <a:r>
              <a:rPr lang="en-US"/>
              <a:t>EIC Detector R&amp;D AC Meeting @ BNL, 1/18/2018</a:t>
            </a:r>
            <a:endParaRPr lang="en-US" dirty="0"/>
          </a:p>
        </p:txBody>
      </p:sp>
      <p:sp>
        <p:nvSpPr>
          <p:cNvPr id="25" name="Title 1"/>
          <p:cNvSpPr txBox="1">
            <a:spLocks/>
          </p:cNvSpPr>
          <p:nvPr/>
        </p:nvSpPr>
        <p:spPr>
          <a:xfrm>
            <a:off x="0" y="-1"/>
            <a:ext cx="9144000" cy="533401"/>
          </a:xfrm>
          <a:prstGeom prst="rect">
            <a:avLst/>
          </a:prstGeom>
        </p:spPr>
        <p:txBody>
          <a:bodyPr vert="horz" lIns="91440" tIns="45721" rIns="91440" bIns="457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Progress @ UVa: </a:t>
            </a:r>
            <a:r>
              <a:rPr lang="en-US" sz="2400" dirty="0">
                <a:solidFill>
                  <a:schemeClr val="tx2"/>
                </a:solidFill>
                <a:latin typeface="Arial" panose="020B0604020202020204" pitchFamily="34" charset="0"/>
                <a:cs typeface="Arial" panose="020B0604020202020204" pitchFamily="34" charset="0"/>
              </a:rPr>
              <a:t>Plans &amp; Milestones</a:t>
            </a:r>
          </a:p>
        </p:txBody>
      </p:sp>
      <p:sp>
        <p:nvSpPr>
          <p:cNvPr id="8" name="Slide Number Placeholder 7">
            <a:extLst>
              <a:ext uri="{FF2B5EF4-FFF2-40B4-BE49-F238E27FC236}">
                <a16:creationId xmlns:a16="http://schemas.microsoft.com/office/drawing/2014/main" id="{E432752A-6C38-4D2C-90B9-C48C293B1061}"/>
              </a:ext>
            </a:extLst>
          </p:cNvPr>
          <p:cNvSpPr>
            <a:spLocks noGrp="1"/>
          </p:cNvSpPr>
          <p:nvPr>
            <p:ph type="sldNum" sz="quarter" idx="12"/>
          </p:nvPr>
        </p:nvSpPr>
        <p:spPr/>
        <p:txBody>
          <a:bodyPr/>
          <a:lstStyle/>
          <a:p>
            <a:fld id="{DB0E36C9-3AF3-4F25-819E-BE7B4BF519E9}" type="slidenum">
              <a:rPr lang="en-US" smtClean="0"/>
              <a:t>7</a:t>
            </a:fld>
            <a:endParaRPr lang="en-US" dirty="0"/>
          </a:p>
        </p:txBody>
      </p:sp>
      <p:sp>
        <p:nvSpPr>
          <p:cNvPr id="18" name="Rectangle 17">
            <a:extLst>
              <a:ext uri="{FF2B5EF4-FFF2-40B4-BE49-F238E27FC236}">
                <a16:creationId xmlns:a16="http://schemas.microsoft.com/office/drawing/2014/main" id="{0DD924F3-E03E-4971-AD5C-4A92A1E82606}"/>
              </a:ext>
            </a:extLst>
          </p:cNvPr>
          <p:cNvSpPr/>
          <p:nvPr/>
        </p:nvSpPr>
        <p:spPr>
          <a:xfrm>
            <a:off x="0" y="851372"/>
            <a:ext cx="9144000" cy="5155257"/>
          </a:xfrm>
          <a:prstGeom prst="rect">
            <a:avLst/>
          </a:prstGeom>
        </p:spPr>
        <p:txBody>
          <a:bodyPr wrap="square">
            <a:spAutoFit/>
          </a:bodyPr>
          <a:lstStyle/>
          <a:p>
            <a:pPr marL="171442" indent="-171442" algn="just">
              <a:lnSpc>
                <a:spcPct val="200000"/>
              </a:lnSpc>
              <a:spcBef>
                <a:spcPts val="1200"/>
              </a:spcBef>
              <a:buFont typeface="Wingdings" panose="05000000000000000000" pitchFamily="2" charset="2"/>
              <a:buChar char="v"/>
            </a:pPr>
            <a:r>
              <a:rPr lang="en-US" b="1" dirty="0">
                <a:solidFill>
                  <a:schemeClr val="tx2"/>
                </a:solidFill>
                <a:latin typeface="Arial" panose="020B0604020202020204" pitchFamily="34" charset="0"/>
                <a:cs typeface="Arial" panose="020B0604020202020204" pitchFamily="34" charset="0"/>
              </a:rPr>
              <a:t> Plans</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Assemble large FT GEM prototype and characterization @ UVa Detector Lab</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Preparation for the Fermilab Test beam in July 2018</a:t>
            </a:r>
            <a:endParaRPr lang="en-US" sz="1400" b="1" i="1" dirty="0">
              <a:latin typeface="Arial" panose="020B0604020202020204" pitchFamily="34" charset="0"/>
              <a:cs typeface="Arial" panose="020B0604020202020204" pitchFamily="34" charset="0"/>
            </a:endParaRP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Simulation of the impact of material budget on EIC detector (UVa Grad. Student) </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Start testing small 10 cm × 10 cm 2D µRWELL detector</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Start the draft of the paper on Chromium GEMs for submission to NIM A or IEEE TNS</a:t>
            </a:r>
          </a:p>
          <a:p>
            <a:pPr marL="171442" indent="-171442" algn="just">
              <a:lnSpc>
                <a:spcPct val="200000"/>
              </a:lnSpc>
              <a:spcBef>
                <a:spcPts val="601"/>
              </a:spcBef>
              <a:buFont typeface="Wingdings" panose="05000000000000000000" pitchFamily="2" charset="2"/>
              <a:buChar char="v"/>
            </a:pPr>
            <a:r>
              <a:rPr lang="en-US" b="1" dirty="0">
                <a:solidFill>
                  <a:srgbClr val="1F497D"/>
                </a:solidFill>
                <a:latin typeface="Arial" panose="020B0604020202020204" pitchFamily="34" charset="0"/>
                <a:cs typeface="Arial" panose="020B0604020202020204" pitchFamily="34" charset="0"/>
              </a:rPr>
              <a:t> Milestones</a:t>
            </a:r>
            <a:endParaRPr lang="en-US" sz="1400" b="1" dirty="0">
              <a:solidFill>
                <a:srgbClr val="1F497D"/>
              </a:solidFill>
              <a:latin typeface="Arial" panose="020B0604020202020204" pitchFamily="34" charset="0"/>
              <a:cs typeface="Arial" panose="020B0604020202020204" pitchFamily="34" charset="0"/>
            </a:endParaRP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March - April 2018: Assembly of EIC-FT GEM prototype</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Mai 2018 – June 2018: Characterization &amp; performance tests @ UVa with Cosmic, X-rays, Sr</a:t>
            </a:r>
            <a:r>
              <a:rPr lang="en-US" sz="1400" baseline="30000" dirty="0">
                <a:latin typeface="Arial" panose="020B0604020202020204" pitchFamily="34" charset="0"/>
                <a:cs typeface="Arial" panose="020B0604020202020204" pitchFamily="34" charset="0"/>
              </a:rPr>
              <a:t>90 </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June 2018: EIC simulation running @ UVa</a:t>
            </a:r>
          </a:p>
          <a:p>
            <a:pPr marL="354312" lvl="1" indent="-171442" algn="just">
              <a:lnSpc>
                <a:spcPct val="20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July 2018: Beam tests at Fermilab, Chromium GEM manuscript ready for submission</a:t>
            </a:r>
          </a:p>
        </p:txBody>
      </p:sp>
    </p:spTree>
    <p:extLst>
      <p:ext uri="{BB962C8B-B14F-4D97-AF65-F5344CB8AC3E}">
        <p14:creationId xmlns:p14="http://schemas.microsoft.com/office/powerpoint/2010/main" val="429711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1" y="6492885"/>
            <a:ext cx="3352800"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8</a:t>
            </a:fld>
            <a:endParaRPr lang="en-US"/>
          </a:p>
        </p:txBody>
      </p:sp>
      <p:sp>
        <p:nvSpPr>
          <p:cNvPr id="25" name="Title 1">
            <a:extLst>
              <a:ext uri="{FF2B5EF4-FFF2-40B4-BE49-F238E27FC236}">
                <a16:creationId xmlns:a16="http://schemas.microsoft.com/office/drawing/2014/main" id="{E0DB65E5-CAC9-447E-A487-EC47AAEEF162}"/>
              </a:ext>
            </a:extLst>
          </p:cNvPr>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Publication List: </a:t>
            </a:r>
            <a:r>
              <a:rPr lang="en-US" sz="2400" dirty="0">
                <a:solidFill>
                  <a:schemeClr val="tx2"/>
                </a:solidFill>
                <a:latin typeface="Arial" panose="020B0604020202020204" pitchFamily="34" charset="0"/>
                <a:cs typeface="Arial" panose="020B0604020202020204" pitchFamily="34" charset="0"/>
              </a:rPr>
              <a:t>Breakdown per institute</a:t>
            </a:r>
          </a:p>
        </p:txBody>
      </p:sp>
      <p:sp>
        <p:nvSpPr>
          <p:cNvPr id="3" name="Rectangle 2">
            <a:extLst>
              <a:ext uri="{FF2B5EF4-FFF2-40B4-BE49-F238E27FC236}">
                <a16:creationId xmlns:a16="http://schemas.microsoft.com/office/drawing/2014/main" id="{E490F3A1-795C-4010-91B0-1E97AF2DBBD1}"/>
              </a:ext>
            </a:extLst>
          </p:cNvPr>
          <p:cNvSpPr/>
          <p:nvPr/>
        </p:nvSpPr>
        <p:spPr>
          <a:xfrm>
            <a:off x="0" y="613122"/>
            <a:ext cx="9144000" cy="5940601"/>
          </a:xfrm>
          <a:prstGeom prst="rect">
            <a:avLst/>
          </a:prstGeom>
        </p:spPr>
        <p:txBody>
          <a:bodyPr wrap="square">
            <a:spAutoFit/>
          </a:bodyPr>
          <a:lstStyle/>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Brookhaven National Lab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Study of a </a:t>
            </a:r>
            <a:r>
              <a:rPr lang="en-US" sz="1200" i="1" dirty="0" err="1">
                <a:solidFill>
                  <a:srgbClr val="000000"/>
                </a:solidFill>
                <a:latin typeface="Times New Roman" panose="02020603050405020304" pitchFamily="18" charset="0"/>
              </a:rPr>
              <a:t>Minidrift</a:t>
            </a:r>
            <a:r>
              <a:rPr lang="en-US" sz="1200" i="1" dirty="0">
                <a:solidFill>
                  <a:srgbClr val="000000"/>
                </a:solidFill>
                <a:latin typeface="Times New Roman" panose="02020603050405020304" pitchFamily="18" charset="0"/>
              </a:rPr>
              <a:t> GEM Tracking Detector</a:t>
            </a:r>
            <a:r>
              <a:rPr lang="en-US" sz="1200" dirty="0">
                <a:solidFill>
                  <a:srgbClr val="000000"/>
                </a:solidFill>
                <a:latin typeface="Times New Roman" panose="02020603050405020304" pitchFamily="18" charset="0"/>
              </a:rPr>
              <a:t>”, B. Azmoun et.al., IEEE Transactions on Nuclear Science, Vol. 63, No. 3 (2016) 1768-1776.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Prototype TPC/Cherenkov Detector with GEM Readout for Tracking and Particle Identification and its Potential Use at an Electron Ion Collider</a:t>
            </a:r>
            <a:r>
              <a:rPr lang="en-US" sz="1200" dirty="0">
                <a:solidFill>
                  <a:srgbClr val="000000"/>
                </a:solidFill>
                <a:latin typeface="Times New Roman" panose="02020603050405020304" pitchFamily="18" charset="0"/>
              </a:rPr>
              <a:t>”, </a:t>
            </a:r>
            <a:r>
              <a:rPr lang="en-US" sz="1200" dirty="0" err="1">
                <a:solidFill>
                  <a:srgbClr val="000000"/>
                </a:solidFill>
                <a:latin typeface="Times New Roman" panose="02020603050405020304" pitchFamily="18" charset="0"/>
              </a:rPr>
              <a:t>C.Woody</a:t>
            </a:r>
            <a:r>
              <a:rPr lang="en-US" sz="1200" dirty="0">
                <a:solidFill>
                  <a:srgbClr val="000000"/>
                </a:solidFill>
                <a:latin typeface="Times New Roman" panose="02020603050405020304" pitchFamily="18" charset="0"/>
              </a:rPr>
              <a:t> et.al., proceedings of the 2015 Micropattern Gas Detector Conference, European Journal of Physics (in press).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t>
            </a:r>
            <a:r>
              <a:rPr lang="en-US" sz="1200" i="1" dirty="0">
                <a:solidFill>
                  <a:srgbClr val="000000"/>
                </a:solidFill>
                <a:latin typeface="Times New Roman" panose="02020603050405020304" pitchFamily="18" charset="0"/>
              </a:rPr>
              <a:t>A Study of a Combination TPC-Cherenkov Detector using a </a:t>
            </a:r>
            <a:r>
              <a:rPr lang="en-US" sz="1200" i="1" dirty="0" err="1">
                <a:solidFill>
                  <a:srgbClr val="000000"/>
                </a:solidFill>
                <a:latin typeface="Times New Roman" panose="02020603050405020304" pitchFamily="18" charset="0"/>
              </a:rPr>
              <a:t>CsI</a:t>
            </a:r>
            <a:r>
              <a:rPr lang="en-US" sz="1200" i="1" dirty="0">
                <a:solidFill>
                  <a:srgbClr val="000000"/>
                </a:solidFill>
                <a:latin typeface="Times New Roman" panose="02020603050405020304" pitchFamily="18" charset="0"/>
              </a:rPr>
              <a:t> Photocathode and GEM Based Readout</a:t>
            </a:r>
            <a:r>
              <a:rPr lang="en-US" sz="1200" dirty="0">
                <a:solidFill>
                  <a:srgbClr val="000000"/>
                </a:solidFill>
                <a:latin typeface="Times New Roman" panose="02020603050405020304" pitchFamily="18" charset="0"/>
              </a:rPr>
              <a:t>”, </a:t>
            </a:r>
            <a:r>
              <a:rPr lang="en-US" sz="1200" dirty="0" err="1">
                <a:solidFill>
                  <a:srgbClr val="000000"/>
                </a:solidFill>
                <a:latin typeface="Times New Roman" panose="02020603050405020304" pitchFamily="18" charset="0"/>
              </a:rPr>
              <a:t>B.Azmoun</a:t>
            </a:r>
            <a:r>
              <a:rPr lang="en-US" sz="1200" dirty="0">
                <a:solidFill>
                  <a:srgbClr val="000000"/>
                </a:solidFill>
                <a:latin typeface="Times New Roman" panose="02020603050405020304" pitchFamily="18" charset="0"/>
              </a:rPr>
              <a:t> et.al., in preparation for submission to the IEEE Transactions on Nuclear Science.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paper entitled “Beam Test results from a Combination TPC-Cherenkov Detector” is currently being prepared for submission to the IEEE journal, Transactions on Nuclear Science in the coming weeks. </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Florida Tech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A. Zhang,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B. Azmoun, M. L. </a:t>
            </a:r>
            <a:r>
              <a:rPr lang="en-US" sz="1200" dirty="0" err="1">
                <a:solidFill>
                  <a:srgbClr val="000000"/>
                </a:solidFill>
                <a:latin typeface="Times New Roman" panose="02020603050405020304" pitchFamily="18" charset="0"/>
              </a:rPr>
              <a:t>Purschke</a:t>
            </a:r>
            <a:r>
              <a:rPr lang="en-US" sz="1200" dirty="0">
                <a:solidFill>
                  <a:srgbClr val="000000"/>
                </a:solidFill>
                <a:latin typeface="Times New Roman" panose="02020603050405020304" pitchFamily="18" charset="0"/>
              </a:rPr>
              <a:t>, C. Woody, “</a:t>
            </a:r>
            <a:r>
              <a:rPr lang="en-US" sz="1200" i="1" dirty="0">
                <a:solidFill>
                  <a:srgbClr val="000000"/>
                </a:solidFill>
                <a:latin typeface="Times New Roman" panose="02020603050405020304" pitchFamily="18" charset="0"/>
              </a:rPr>
              <a:t>A GEM readout with radial zigzag strips and linear charge-sharing response</a:t>
            </a:r>
            <a:r>
              <a:rPr lang="en-US" sz="1200" dirty="0">
                <a:solidFill>
                  <a:srgbClr val="000000"/>
                </a:solidFill>
                <a:latin typeface="Times New Roman" panose="02020603050405020304" pitchFamily="18" charset="0"/>
              </a:rPr>
              <a:t>,” to be submitted to Nucl. Inst. Meth. A; presented also as a poster at the 2016 IEEE NSS, Strasbourg, France.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M. </a:t>
            </a:r>
            <a:r>
              <a:rPr lang="en-US" sz="1200" dirty="0" err="1">
                <a:solidFill>
                  <a:srgbClr val="000000"/>
                </a:solidFill>
                <a:latin typeface="Times New Roman" panose="02020603050405020304" pitchFamily="18" charset="0"/>
              </a:rPr>
              <a:t>Bomberger</a:t>
            </a:r>
            <a:r>
              <a:rPr lang="en-US" sz="1200" dirty="0">
                <a:solidFill>
                  <a:srgbClr val="000000"/>
                </a:solidFill>
                <a:latin typeface="Times New Roman" panose="02020603050405020304" pitchFamily="18" charset="0"/>
              </a:rPr>
              <a:t>, A. Zhang,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a:t>
            </a:r>
            <a:r>
              <a:rPr lang="en-US" sz="1200" i="1" dirty="0">
                <a:solidFill>
                  <a:srgbClr val="000000"/>
                </a:solidFill>
                <a:latin typeface="Times New Roman" panose="02020603050405020304" pitchFamily="18" charset="0"/>
              </a:rPr>
              <a:t>Mechanical design and stress analysis of a large-area gas electron multiplier</a:t>
            </a:r>
            <a:r>
              <a:rPr lang="en-US" sz="1200" dirty="0">
                <a:solidFill>
                  <a:srgbClr val="000000"/>
                </a:solidFill>
                <a:latin typeface="Times New Roman" panose="02020603050405020304" pitchFamily="18" charset="0"/>
              </a:rPr>
              <a:t>,” in preparation for submission to Journal of Mechanical Design (JMD). This work was presented at the 2017 Florida Academy of Sciences annual meeting and received an “Honorable Mention Undergraduate Oral Presentation” award.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and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a:t>
            </a:r>
            <a:r>
              <a:rPr lang="en-US" sz="1200" i="1" dirty="0">
                <a:solidFill>
                  <a:srgbClr val="000000"/>
                </a:solidFill>
                <a:latin typeface="Times New Roman" panose="02020603050405020304" pitchFamily="18" charset="0"/>
              </a:rPr>
              <a:t>Accuracy of the geometric-mean method for determining spatial resolutions of tracking detectors in the presence of multiple Coulomb scattering</a:t>
            </a:r>
            <a:r>
              <a:rPr lang="en-US" sz="1200" dirty="0">
                <a:solidFill>
                  <a:srgbClr val="000000"/>
                </a:solidFill>
                <a:latin typeface="Times New Roman" panose="02020603050405020304" pitchFamily="18" charset="0"/>
              </a:rPr>
              <a:t>," JINST 11 P06012 (2016), June 21, 2016.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V. </a:t>
            </a:r>
            <a:r>
              <a:rPr lang="en-US" sz="1200" dirty="0" err="1">
                <a:solidFill>
                  <a:srgbClr val="000000"/>
                </a:solidFill>
                <a:latin typeface="Times New Roman" panose="02020603050405020304" pitchFamily="18" charset="0"/>
              </a:rPr>
              <a:t>Bhopatkar</a:t>
            </a:r>
            <a:r>
              <a:rPr lang="en-US" sz="1200" dirty="0">
                <a:solidFill>
                  <a:srgbClr val="000000"/>
                </a:solidFill>
                <a:latin typeface="Times New Roman" panose="02020603050405020304" pitchFamily="18" charset="0"/>
              </a:rPr>
              <a:t>, M. </a:t>
            </a:r>
            <a:r>
              <a:rPr lang="en-US" sz="1200" dirty="0" err="1">
                <a:solidFill>
                  <a:srgbClr val="000000"/>
                </a:solidFill>
                <a:latin typeface="Times New Roman" panose="02020603050405020304" pitchFamily="18" charset="0"/>
              </a:rPr>
              <a:t>Hohlmann</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R&amp;D on GEM Detectors for Forward Tracking at a Future Electron-Ion Collider</a:t>
            </a:r>
            <a:r>
              <a:rPr lang="en-US" sz="1200" dirty="0">
                <a:solidFill>
                  <a:srgbClr val="000000"/>
                </a:solidFill>
                <a:latin typeface="Times New Roman" panose="02020603050405020304" pitchFamily="18" charset="0"/>
              </a:rPr>
              <a:t>", Proc. of IEEE Nuclear Science Symposium 2015, San Diego, CA; arXiv:1511.07913, Nov 24, 2015.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A. Zhang, et al., "</a:t>
            </a:r>
            <a:r>
              <a:rPr lang="en-US" sz="1200" i="1" dirty="0">
                <a:solidFill>
                  <a:srgbClr val="000000"/>
                </a:solidFill>
                <a:latin typeface="Times New Roman" panose="02020603050405020304" pitchFamily="18" charset="0"/>
              </a:rPr>
              <a:t>Performance of a large-area GEM Detector read out with wide radial zigzag strips</a:t>
            </a:r>
            <a:r>
              <a:rPr lang="en-US" sz="1200" dirty="0">
                <a:solidFill>
                  <a:srgbClr val="000000"/>
                </a:solidFill>
                <a:latin typeface="Times New Roman" panose="02020603050405020304" pitchFamily="18" charset="0"/>
              </a:rPr>
              <a:t>," Nucl. Inst. Meth. A 811 (2016) 30-41, online version at ScienceDirect (18 Dec 2015). </a:t>
            </a:r>
          </a:p>
        </p:txBody>
      </p:sp>
    </p:spTree>
    <p:extLst>
      <p:ext uri="{BB962C8B-B14F-4D97-AF65-F5344CB8AC3E}">
        <p14:creationId xmlns:p14="http://schemas.microsoft.com/office/powerpoint/2010/main" val="2455329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124201" y="6492885"/>
            <a:ext cx="3352800" cy="365125"/>
          </a:xfrm>
        </p:spPr>
        <p:txBody>
          <a:bodyPr/>
          <a:lstStyle/>
          <a:p>
            <a:r>
              <a:rPr lang="en-US"/>
              <a:t>EIC Detector R&amp;D AC Meeting @ BNL, 1/18/2018</a:t>
            </a:r>
            <a:endParaRPr lang="en-US" dirty="0"/>
          </a:p>
        </p:txBody>
      </p:sp>
      <p:sp>
        <p:nvSpPr>
          <p:cNvPr id="6" name="Slide Number Placeholder 5">
            <a:extLst>
              <a:ext uri="{FF2B5EF4-FFF2-40B4-BE49-F238E27FC236}">
                <a16:creationId xmlns:a16="http://schemas.microsoft.com/office/drawing/2014/main" id="{A8222FA2-1743-49AE-A5B7-083925913742}"/>
              </a:ext>
            </a:extLst>
          </p:cNvPr>
          <p:cNvSpPr>
            <a:spLocks noGrp="1"/>
          </p:cNvSpPr>
          <p:nvPr>
            <p:ph type="sldNum" sz="quarter" idx="12"/>
          </p:nvPr>
        </p:nvSpPr>
        <p:spPr/>
        <p:txBody>
          <a:bodyPr/>
          <a:lstStyle/>
          <a:p>
            <a:fld id="{DB0E36C9-3AF3-4F25-819E-BE7B4BF519E9}" type="slidenum">
              <a:rPr lang="en-US" smtClean="0"/>
              <a:t>9</a:t>
            </a:fld>
            <a:endParaRPr lang="en-US"/>
          </a:p>
        </p:txBody>
      </p:sp>
      <p:sp>
        <p:nvSpPr>
          <p:cNvPr id="25" name="Title 1">
            <a:extLst>
              <a:ext uri="{FF2B5EF4-FFF2-40B4-BE49-F238E27FC236}">
                <a16:creationId xmlns:a16="http://schemas.microsoft.com/office/drawing/2014/main" id="{E0DB65E5-CAC9-447E-A487-EC47AAEEF162}"/>
              </a:ext>
            </a:extLst>
          </p:cNvPr>
          <p:cNvSpPr txBox="1">
            <a:spLocks/>
          </p:cNvSpPr>
          <p:nvPr/>
        </p:nvSpPr>
        <p:spPr>
          <a:xfrm>
            <a:off x="0" y="-1"/>
            <a:ext cx="9144000" cy="533401"/>
          </a:xfrm>
          <a:prstGeom prst="rect">
            <a:avLst/>
          </a:prstGeom>
        </p:spPr>
        <p:txBody>
          <a:bodyPr vert="horz" lIns="91440" tIns="45721" rIns="91440" bIns="45721"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en-US" sz="2400" dirty="0">
                <a:solidFill>
                  <a:srgbClr val="C00000"/>
                </a:solidFill>
                <a:latin typeface="Arial" panose="020B0604020202020204" pitchFamily="34" charset="0"/>
                <a:cs typeface="Arial" panose="020B0604020202020204" pitchFamily="34" charset="0"/>
              </a:rPr>
              <a:t>eRD6 Publication List: </a:t>
            </a:r>
            <a:r>
              <a:rPr lang="en-US" sz="2400" dirty="0">
                <a:solidFill>
                  <a:schemeClr val="tx2"/>
                </a:solidFill>
                <a:latin typeface="Arial" panose="020B0604020202020204" pitchFamily="34" charset="0"/>
                <a:cs typeface="Arial" panose="020B0604020202020204" pitchFamily="34" charset="0"/>
              </a:rPr>
              <a:t>Breakdown per institute</a:t>
            </a:r>
          </a:p>
        </p:txBody>
      </p:sp>
      <p:sp>
        <p:nvSpPr>
          <p:cNvPr id="3" name="Rectangle 2">
            <a:extLst>
              <a:ext uri="{FF2B5EF4-FFF2-40B4-BE49-F238E27FC236}">
                <a16:creationId xmlns:a16="http://schemas.microsoft.com/office/drawing/2014/main" id="{E490F3A1-795C-4010-91B0-1E97AF2DBBD1}"/>
              </a:ext>
            </a:extLst>
          </p:cNvPr>
          <p:cNvSpPr/>
          <p:nvPr/>
        </p:nvSpPr>
        <p:spPr>
          <a:xfrm>
            <a:off x="5316" y="609610"/>
            <a:ext cx="9144000" cy="6187078"/>
          </a:xfrm>
          <a:prstGeom prst="rect">
            <a:avLst/>
          </a:prstGeom>
        </p:spPr>
        <p:txBody>
          <a:bodyPr wrap="square">
            <a:spAutoFit/>
          </a:bodyPr>
          <a:lstStyle/>
          <a:p>
            <a:pPr marL="274306" indent="-274306" algn="just">
              <a:lnSpc>
                <a:spcPct val="200000"/>
              </a:lnSpc>
              <a:buFont typeface="Wingdings" panose="05000000000000000000" pitchFamily="2" charset="2"/>
              <a:buChar char="v"/>
            </a:pPr>
            <a:r>
              <a:rPr lang="en-US" sz="1200" b="1" dirty="0">
                <a:solidFill>
                  <a:schemeClr val="tx2"/>
                </a:solidFill>
                <a:latin typeface="Times New Roman" panose="02020603050405020304" pitchFamily="18" charset="0"/>
              </a:rPr>
              <a:t>INFN Trieste</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N/A; Just Started</a:t>
            </a:r>
            <a:endParaRPr lang="en-US" sz="1200" b="1" dirty="0">
              <a:solidFill>
                <a:schemeClr val="tx2"/>
              </a:solidFill>
              <a:latin typeface="Times New Roman" panose="02020603050405020304" pitchFamily="18" charset="0"/>
            </a:endParaRP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Stony Brook University: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 </a:t>
            </a:r>
            <a:r>
              <a:rPr lang="en-US" sz="1200" dirty="0" err="1">
                <a:solidFill>
                  <a:srgbClr val="000000"/>
                </a:solidFill>
                <a:latin typeface="Times New Roman" panose="02020603050405020304" pitchFamily="18" charset="0"/>
              </a:rPr>
              <a:t>Blatnik</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Performance of a Quintuple-GEM Based RICH Detector Prototype</a:t>
            </a:r>
            <a:r>
              <a:rPr lang="en-US" sz="1200" dirty="0">
                <a:solidFill>
                  <a:srgbClr val="000000"/>
                </a:solidFill>
                <a:latin typeface="Times New Roman" panose="02020603050405020304" pitchFamily="18" charset="0"/>
              </a:rPr>
              <a:t>”, IEEE TRANSACTIONS ON NUCLEAR SCIENCE, VOL. 62, NO. 6, DECEMBER 2015.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 </a:t>
            </a:r>
            <a:r>
              <a:rPr lang="en-US" sz="1200" dirty="0" err="1">
                <a:solidFill>
                  <a:srgbClr val="000000"/>
                </a:solidFill>
                <a:latin typeface="Times New Roman" panose="02020603050405020304" pitchFamily="18" charset="0"/>
              </a:rPr>
              <a:t>Blatnik</a:t>
            </a:r>
            <a:r>
              <a:rPr lang="en-US" sz="1200" dirty="0">
                <a:solidFill>
                  <a:srgbClr val="000000"/>
                </a:solidFill>
                <a:latin typeface="Times New Roman" panose="02020603050405020304" pitchFamily="18" charset="0"/>
              </a:rPr>
              <a:t> et al., “</a:t>
            </a:r>
            <a:r>
              <a:rPr lang="en-US" sz="1200" i="1" dirty="0">
                <a:solidFill>
                  <a:srgbClr val="000000"/>
                </a:solidFill>
                <a:latin typeface="Times New Roman" panose="02020603050405020304" pitchFamily="18" charset="0"/>
              </a:rPr>
              <a:t>Performance of a Quintuple-GEM Based RICH Detector Prototype</a:t>
            </a:r>
            <a:r>
              <a:rPr lang="en-US" sz="1200" dirty="0">
                <a:solidFill>
                  <a:srgbClr val="000000"/>
                </a:solidFill>
                <a:latin typeface="Times New Roman" panose="02020603050405020304" pitchFamily="18" charset="0"/>
              </a:rPr>
              <a:t>”, Nuclear Science Symposium Conference Record, 2015, IEEE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Manuscript in preparation: “</a:t>
            </a:r>
            <a:r>
              <a:rPr lang="en-US" sz="1200" i="1" dirty="0">
                <a:solidFill>
                  <a:srgbClr val="000000"/>
                </a:solidFill>
                <a:latin typeface="Times New Roman" panose="02020603050405020304" pitchFamily="18" charset="0"/>
              </a:rPr>
              <a:t>First Results from a Prototype Combination TPC Cherenkov Detector with GEM Readout</a:t>
            </a:r>
            <a:r>
              <a:rPr lang="en-US" sz="1200" dirty="0">
                <a:solidFill>
                  <a:srgbClr val="000000"/>
                </a:solidFill>
                <a:latin typeface="Times New Roman" panose="02020603050405020304" pitchFamily="18" charset="0"/>
              </a:rPr>
              <a:t>”, to be submitted to the IEEE Transaction on Nuclear Science in early 2017. </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Proceedings in preparation: “</a:t>
            </a:r>
            <a:r>
              <a:rPr lang="en-US" sz="1200" i="1" dirty="0">
                <a:solidFill>
                  <a:srgbClr val="000000"/>
                </a:solidFill>
                <a:latin typeface="Times New Roman" panose="02020603050405020304" pitchFamily="18" charset="0"/>
              </a:rPr>
              <a:t>First Results from a Prototype Combination TPC Cherenkov Detector with GEM Readout</a:t>
            </a:r>
            <a:r>
              <a:rPr lang="en-US" sz="1200" dirty="0">
                <a:solidFill>
                  <a:srgbClr val="000000"/>
                </a:solidFill>
                <a:latin typeface="Times New Roman" panose="02020603050405020304" pitchFamily="18" charset="0"/>
              </a:rPr>
              <a:t>”, for the IEEE NSS/MIC 2016 in Strasbourg.  </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Univ. of Virginia</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K. Gnanvo et al., “</a:t>
            </a:r>
            <a:r>
              <a:rPr lang="en-US" sz="1200" i="1" dirty="0">
                <a:solidFill>
                  <a:srgbClr val="000000"/>
                </a:solidFill>
                <a:latin typeface="Times New Roman" panose="02020603050405020304" pitchFamily="18" charset="0"/>
              </a:rPr>
              <a:t>Performance in Test Beam of a Large-area and Light-weight GEM detector with 2D Stereo-Angle (U-V) Strip Readout</a:t>
            </a:r>
            <a:r>
              <a:rPr lang="en-US" sz="1200" dirty="0">
                <a:solidFill>
                  <a:srgbClr val="000000"/>
                </a:solidFill>
                <a:latin typeface="Times New Roman" panose="02020603050405020304" pitchFamily="18" charset="0"/>
              </a:rPr>
              <a:t>”, Nucl. Inst. and Meth. A808 (2016), pp. 83-92. DOI: 10.1016/j.nima.2015.11.071</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K. Gnanvo, et al. “</a:t>
            </a:r>
            <a:r>
              <a:rPr lang="en-US" sz="1200" i="1" dirty="0">
                <a:solidFill>
                  <a:srgbClr val="000000"/>
                </a:solidFill>
                <a:latin typeface="Times New Roman" panose="02020603050405020304" pitchFamily="18" charset="0"/>
              </a:rPr>
              <a:t>Large Size GEM for Super Bigbite Spectrometer (SBS) Polarimeter for Hall A 12 GeV program at JLab</a:t>
            </a:r>
            <a:r>
              <a:rPr lang="en-US" sz="1200" dirty="0">
                <a:solidFill>
                  <a:srgbClr val="000000"/>
                </a:solidFill>
                <a:latin typeface="Times New Roman" panose="02020603050405020304" pitchFamily="18" charset="0"/>
              </a:rPr>
              <a:t>”, Nucl. Inst. and Meth. A782, 77-86 (2015). DOI: 10.1016/j.nima.2015.02.017</a:t>
            </a:r>
          </a:p>
          <a:p>
            <a:pPr marL="274306" indent="-274306" algn="just">
              <a:lnSpc>
                <a:spcPct val="200000"/>
              </a:lnSpc>
              <a:buFont typeface="Wingdings" panose="05000000000000000000" pitchFamily="2" charset="2"/>
              <a:buChar char="v"/>
            </a:pPr>
            <a:r>
              <a:rPr lang="en-US" sz="1401" b="1" dirty="0">
                <a:solidFill>
                  <a:schemeClr val="tx2"/>
                </a:solidFill>
                <a:latin typeface="Times New Roman" panose="02020603050405020304" pitchFamily="18" charset="0"/>
              </a:rPr>
              <a:t>Yale University</a:t>
            </a:r>
          </a:p>
          <a:p>
            <a:pPr marL="228589" indent="-228589" algn="just">
              <a:lnSpc>
                <a:spcPct val="150000"/>
              </a:lnSpc>
              <a:buFont typeface="+mj-lt"/>
              <a:buAutoNum type="arabicPeriod"/>
            </a:pPr>
            <a:r>
              <a:rPr lang="en-US" sz="1200" dirty="0">
                <a:solidFill>
                  <a:srgbClr val="000000"/>
                </a:solidFill>
                <a:latin typeface="Times New Roman" panose="02020603050405020304" pitchFamily="18" charset="0"/>
              </a:rPr>
              <a:t>S. </a:t>
            </a:r>
            <a:r>
              <a:rPr lang="en-US" sz="1200" dirty="0" err="1">
                <a:solidFill>
                  <a:srgbClr val="000000"/>
                </a:solidFill>
                <a:latin typeface="Times New Roman" panose="02020603050405020304" pitchFamily="18" charset="0"/>
              </a:rPr>
              <a:t>Aiola</a:t>
            </a:r>
            <a:r>
              <a:rPr lang="en-US" sz="1200" dirty="0">
                <a:solidFill>
                  <a:srgbClr val="000000"/>
                </a:solidFill>
                <a:latin typeface="Times New Roman" panose="02020603050405020304" pitchFamily="18" charset="0"/>
              </a:rPr>
              <a:t> et al., “Combination of two Gas Electron Multipliers and a Micromegas as gain elements for a time projection chamber”, Nucl. Inst. and Meth. A834 (2016) 149-157.</a:t>
            </a:r>
          </a:p>
          <a:p>
            <a:pPr algn="just">
              <a:lnSpc>
                <a:spcPct val="150000"/>
              </a:lnSpc>
            </a:pPr>
            <a:endParaRPr lang="en-US" sz="12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802043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13906</TotalTime>
  <Words>1864</Words>
  <Application>Microsoft Office PowerPoint</Application>
  <PresentationFormat>On-screen Show (4:3)</PresentationFormat>
  <Paragraphs>154</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kgnanvo</dc:creator>
  <cp:lastModifiedBy>Kondo Gnanvo</cp:lastModifiedBy>
  <cp:revision>2048</cp:revision>
  <dcterms:created xsi:type="dcterms:W3CDTF">2013-04-08T15:33:27Z</dcterms:created>
  <dcterms:modified xsi:type="dcterms:W3CDTF">2018-01-07T20:13:03Z</dcterms:modified>
</cp:coreProperties>
</file>